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17"/>
  </p:notesMasterIdLst>
  <p:handoutMasterIdLst>
    <p:handoutMasterId r:id="rId18"/>
  </p:handoutMasterIdLst>
  <p:sldIdLst>
    <p:sldId id="256" r:id="rId3"/>
    <p:sldId id="257" r:id="rId4"/>
    <p:sldId id="270" r:id="rId5"/>
    <p:sldId id="259" r:id="rId6"/>
    <p:sldId id="260" r:id="rId7"/>
    <p:sldId id="261" r:id="rId8"/>
    <p:sldId id="262" r:id="rId9"/>
    <p:sldId id="263" r:id="rId10"/>
    <p:sldId id="264" r:id="rId11"/>
    <p:sldId id="265" r:id="rId12"/>
    <p:sldId id="266" r:id="rId13"/>
    <p:sldId id="267" r:id="rId14"/>
    <p:sldId id="268" r:id="rId15"/>
    <p:sldId id="269" r:id="rId16"/>
  </p:sldIdLst>
  <p:sldSz cx="12192000" cy="6858000"/>
  <p:notesSz cx="9144000" cy="6858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0514F"/>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0514F"/>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0514F"/>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0514F"/>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0514F"/>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0514F"/>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0514F"/>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0514F"/>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0514F"/>
        </a:solidFill>
        <a:effectLst/>
        <a:uFillTx/>
        <a:latin typeface="+mn-lt"/>
        <a:ea typeface="+mn-ea"/>
        <a:cs typeface="+mn-cs"/>
        <a:sym typeface="Helvetica"/>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50514F"/>
        </a:fontRef>
        <a:srgbClr val="50514F"/>
      </a:tcTxStyle>
      <a:tcStyle>
        <a:tcBdr>
          <a:left>
            <a:ln w="12700" cap="flat">
              <a:solidFill>
                <a:srgbClr val="90928F"/>
              </a:solidFill>
              <a:prstDash val="solid"/>
              <a:round/>
            </a:ln>
          </a:left>
          <a:right>
            <a:ln w="12700" cap="flat">
              <a:solidFill>
                <a:srgbClr val="90928F"/>
              </a:solidFill>
              <a:prstDash val="solid"/>
              <a:round/>
            </a:ln>
          </a:right>
          <a:top>
            <a:ln w="12700" cap="flat">
              <a:solidFill>
                <a:srgbClr val="90928F"/>
              </a:solidFill>
              <a:prstDash val="solid"/>
              <a:round/>
            </a:ln>
          </a:top>
          <a:bottom>
            <a:ln w="12700" cap="flat">
              <a:solidFill>
                <a:srgbClr val="90928F"/>
              </a:solidFill>
              <a:prstDash val="solid"/>
              <a:round/>
            </a:ln>
          </a:bottom>
          <a:insideH>
            <a:ln w="12700" cap="flat">
              <a:solidFill>
                <a:srgbClr val="90928F"/>
              </a:solidFill>
              <a:prstDash val="solid"/>
              <a:round/>
            </a:ln>
          </a:insideH>
          <a:insideV>
            <a:ln w="12700" cap="flat">
              <a:solidFill>
                <a:srgbClr val="90928F"/>
              </a:solidFill>
              <a:prstDash val="solid"/>
              <a:round/>
            </a:ln>
          </a:insideV>
        </a:tcBdr>
        <a:fill>
          <a:solidFill>
            <a:srgbClr val="D7CDCF"/>
          </a:solidFill>
        </a:fill>
      </a:tcStyle>
    </a:wholeTbl>
    <a:band2H>
      <a:tcTxStyle/>
      <a:tcStyle>
        <a:tcBdr/>
        <a:fill>
          <a:solidFill>
            <a:srgbClr val="ECE7E9"/>
          </a:solidFill>
        </a:fill>
      </a:tcStyle>
    </a:band2H>
    <a:firstCol>
      <a:tcTxStyle b="on" i="off">
        <a:fontRef idx="minor">
          <a:srgbClr val="90928F"/>
        </a:fontRef>
        <a:srgbClr val="90928F"/>
      </a:tcTxStyle>
      <a:tcStyle>
        <a:tcBdr>
          <a:left>
            <a:ln w="12700" cap="flat">
              <a:solidFill>
                <a:srgbClr val="90928F"/>
              </a:solidFill>
              <a:prstDash val="solid"/>
              <a:round/>
            </a:ln>
          </a:left>
          <a:right>
            <a:ln w="12700" cap="flat">
              <a:solidFill>
                <a:srgbClr val="90928F"/>
              </a:solidFill>
              <a:prstDash val="solid"/>
              <a:round/>
            </a:ln>
          </a:right>
          <a:top>
            <a:ln w="12700" cap="flat">
              <a:solidFill>
                <a:srgbClr val="90928F"/>
              </a:solidFill>
              <a:prstDash val="solid"/>
              <a:round/>
            </a:ln>
          </a:top>
          <a:bottom>
            <a:ln w="12700" cap="flat">
              <a:solidFill>
                <a:srgbClr val="90928F"/>
              </a:solidFill>
              <a:prstDash val="solid"/>
              <a:round/>
            </a:ln>
          </a:bottom>
          <a:insideH>
            <a:ln w="12700" cap="flat">
              <a:solidFill>
                <a:srgbClr val="90928F"/>
              </a:solidFill>
              <a:prstDash val="solid"/>
              <a:round/>
            </a:ln>
          </a:insideH>
          <a:insideV>
            <a:ln w="12700" cap="flat">
              <a:solidFill>
                <a:srgbClr val="90928F"/>
              </a:solidFill>
              <a:prstDash val="solid"/>
              <a:round/>
            </a:ln>
          </a:insideV>
        </a:tcBdr>
        <a:fill>
          <a:solidFill>
            <a:schemeClr val="accent1"/>
          </a:solidFill>
        </a:fill>
      </a:tcStyle>
    </a:firstCol>
    <a:lastRow>
      <a:tcTxStyle b="on" i="off">
        <a:fontRef idx="minor">
          <a:srgbClr val="90928F"/>
        </a:fontRef>
        <a:srgbClr val="90928F"/>
      </a:tcTxStyle>
      <a:tcStyle>
        <a:tcBdr>
          <a:left>
            <a:ln w="12700" cap="flat">
              <a:solidFill>
                <a:srgbClr val="90928F"/>
              </a:solidFill>
              <a:prstDash val="solid"/>
              <a:round/>
            </a:ln>
          </a:left>
          <a:right>
            <a:ln w="12700" cap="flat">
              <a:solidFill>
                <a:srgbClr val="90928F"/>
              </a:solidFill>
              <a:prstDash val="solid"/>
              <a:round/>
            </a:ln>
          </a:right>
          <a:top>
            <a:ln w="38100" cap="flat">
              <a:solidFill>
                <a:srgbClr val="90928F"/>
              </a:solidFill>
              <a:prstDash val="solid"/>
              <a:round/>
            </a:ln>
          </a:top>
          <a:bottom>
            <a:ln w="12700" cap="flat">
              <a:solidFill>
                <a:srgbClr val="90928F"/>
              </a:solidFill>
              <a:prstDash val="solid"/>
              <a:round/>
            </a:ln>
          </a:bottom>
          <a:insideH>
            <a:ln w="12700" cap="flat">
              <a:solidFill>
                <a:srgbClr val="90928F"/>
              </a:solidFill>
              <a:prstDash val="solid"/>
              <a:round/>
            </a:ln>
          </a:insideH>
          <a:insideV>
            <a:ln w="12700" cap="flat">
              <a:solidFill>
                <a:srgbClr val="90928F"/>
              </a:solidFill>
              <a:prstDash val="solid"/>
              <a:round/>
            </a:ln>
          </a:insideV>
        </a:tcBdr>
        <a:fill>
          <a:solidFill>
            <a:schemeClr val="accent1"/>
          </a:solidFill>
        </a:fill>
      </a:tcStyle>
    </a:lastRow>
    <a:firstRow>
      <a:tcTxStyle b="on" i="off">
        <a:fontRef idx="minor">
          <a:srgbClr val="90928F"/>
        </a:fontRef>
        <a:srgbClr val="90928F"/>
      </a:tcTxStyle>
      <a:tcStyle>
        <a:tcBdr>
          <a:left>
            <a:ln w="12700" cap="flat">
              <a:solidFill>
                <a:srgbClr val="90928F"/>
              </a:solidFill>
              <a:prstDash val="solid"/>
              <a:round/>
            </a:ln>
          </a:left>
          <a:right>
            <a:ln w="12700" cap="flat">
              <a:solidFill>
                <a:srgbClr val="90928F"/>
              </a:solidFill>
              <a:prstDash val="solid"/>
              <a:round/>
            </a:ln>
          </a:right>
          <a:top>
            <a:ln w="12700" cap="flat">
              <a:solidFill>
                <a:srgbClr val="90928F"/>
              </a:solidFill>
              <a:prstDash val="solid"/>
              <a:round/>
            </a:ln>
          </a:top>
          <a:bottom>
            <a:ln w="38100" cap="flat">
              <a:solidFill>
                <a:srgbClr val="90928F"/>
              </a:solidFill>
              <a:prstDash val="solid"/>
              <a:round/>
            </a:ln>
          </a:bottom>
          <a:insideH>
            <a:ln w="12700" cap="flat">
              <a:solidFill>
                <a:srgbClr val="90928F"/>
              </a:solidFill>
              <a:prstDash val="solid"/>
              <a:round/>
            </a:ln>
          </a:insideH>
          <a:insideV>
            <a:ln w="12700" cap="flat">
              <a:solidFill>
                <a:srgbClr val="90928F"/>
              </a:solidFill>
              <a:prstDash val="solid"/>
              <a:round/>
            </a:ln>
          </a:insideV>
        </a:tcBdr>
        <a:fill>
          <a:solidFill>
            <a:schemeClr val="accent1"/>
          </a:solidFill>
        </a:fill>
      </a:tcStyle>
    </a:firstRow>
  </a:tblStyle>
  <a:tblStyle styleId="{C7B018BB-80A7-4F77-B60F-C8B233D01FF8}" styleName="">
    <a:tblBg/>
    <a:wholeTbl>
      <a:tcTxStyle b="off" i="off">
        <a:fontRef idx="minor">
          <a:srgbClr val="50514F"/>
        </a:fontRef>
        <a:srgbClr val="50514F"/>
      </a:tcTxStyle>
      <a:tcStyle>
        <a:tcBdr>
          <a:left>
            <a:ln w="12700" cap="flat">
              <a:solidFill>
                <a:srgbClr val="90928F"/>
              </a:solidFill>
              <a:prstDash val="solid"/>
              <a:round/>
            </a:ln>
          </a:left>
          <a:right>
            <a:ln w="12700" cap="flat">
              <a:solidFill>
                <a:srgbClr val="90928F"/>
              </a:solidFill>
              <a:prstDash val="solid"/>
              <a:round/>
            </a:ln>
          </a:right>
          <a:top>
            <a:ln w="12700" cap="flat">
              <a:solidFill>
                <a:srgbClr val="90928F"/>
              </a:solidFill>
              <a:prstDash val="solid"/>
              <a:round/>
            </a:ln>
          </a:top>
          <a:bottom>
            <a:ln w="12700" cap="flat">
              <a:solidFill>
                <a:srgbClr val="90928F"/>
              </a:solidFill>
              <a:prstDash val="solid"/>
              <a:round/>
            </a:ln>
          </a:bottom>
          <a:insideH>
            <a:ln w="12700" cap="flat">
              <a:solidFill>
                <a:srgbClr val="90928F"/>
              </a:solidFill>
              <a:prstDash val="solid"/>
              <a:round/>
            </a:ln>
          </a:insideH>
          <a:insideV>
            <a:ln w="12700" cap="flat">
              <a:solidFill>
                <a:srgbClr val="90928F"/>
              </a:solidFill>
              <a:prstDash val="solid"/>
              <a:round/>
            </a:ln>
          </a:insideV>
        </a:tcBdr>
        <a:fill>
          <a:solidFill>
            <a:srgbClr val="E5D0D5"/>
          </a:solidFill>
        </a:fill>
      </a:tcStyle>
    </a:wholeTbl>
    <a:band2H>
      <a:tcTxStyle/>
      <a:tcStyle>
        <a:tcBdr/>
        <a:fill>
          <a:solidFill>
            <a:srgbClr val="F3E9EB"/>
          </a:solidFill>
        </a:fill>
      </a:tcStyle>
    </a:band2H>
    <a:firstCol>
      <a:tcTxStyle b="on" i="off">
        <a:fontRef idx="minor">
          <a:srgbClr val="90928F"/>
        </a:fontRef>
        <a:srgbClr val="90928F"/>
      </a:tcTxStyle>
      <a:tcStyle>
        <a:tcBdr>
          <a:left>
            <a:ln w="12700" cap="flat">
              <a:solidFill>
                <a:srgbClr val="90928F"/>
              </a:solidFill>
              <a:prstDash val="solid"/>
              <a:round/>
            </a:ln>
          </a:left>
          <a:right>
            <a:ln w="12700" cap="flat">
              <a:solidFill>
                <a:srgbClr val="90928F"/>
              </a:solidFill>
              <a:prstDash val="solid"/>
              <a:round/>
            </a:ln>
          </a:right>
          <a:top>
            <a:ln w="12700" cap="flat">
              <a:solidFill>
                <a:srgbClr val="90928F"/>
              </a:solidFill>
              <a:prstDash val="solid"/>
              <a:round/>
            </a:ln>
          </a:top>
          <a:bottom>
            <a:ln w="12700" cap="flat">
              <a:solidFill>
                <a:srgbClr val="90928F"/>
              </a:solidFill>
              <a:prstDash val="solid"/>
              <a:round/>
            </a:ln>
          </a:bottom>
          <a:insideH>
            <a:ln w="12700" cap="flat">
              <a:solidFill>
                <a:srgbClr val="90928F"/>
              </a:solidFill>
              <a:prstDash val="solid"/>
              <a:round/>
            </a:ln>
          </a:insideH>
          <a:insideV>
            <a:ln w="12700" cap="flat">
              <a:solidFill>
                <a:srgbClr val="90928F"/>
              </a:solidFill>
              <a:prstDash val="solid"/>
              <a:round/>
            </a:ln>
          </a:insideV>
        </a:tcBdr>
        <a:fill>
          <a:solidFill>
            <a:schemeClr val="accent3"/>
          </a:solidFill>
        </a:fill>
      </a:tcStyle>
    </a:firstCol>
    <a:lastRow>
      <a:tcTxStyle b="on" i="off">
        <a:fontRef idx="minor">
          <a:srgbClr val="90928F"/>
        </a:fontRef>
        <a:srgbClr val="90928F"/>
      </a:tcTxStyle>
      <a:tcStyle>
        <a:tcBdr>
          <a:left>
            <a:ln w="12700" cap="flat">
              <a:solidFill>
                <a:srgbClr val="90928F"/>
              </a:solidFill>
              <a:prstDash val="solid"/>
              <a:round/>
            </a:ln>
          </a:left>
          <a:right>
            <a:ln w="12700" cap="flat">
              <a:solidFill>
                <a:srgbClr val="90928F"/>
              </a:solidFill>
              <a:prstDash val="solid"/>
              <a:round/>
            </a:ln>
          </a:right>
          <a:top>
            <a:ln w="38100" cap="flat">
              <a:solidFill>
                <a:srgbClr val="90928F"/>
              </a:solidFill>
              <a:prstDash val="solid"/>
              <a:round/>
            </a:ln>
          </a:top>
          <a:bottom>
            <a:ln w="12700" cap="flat">
              <a:solidFill>
                <a:srgbClr val="90928F"/>
              </a:solidFill>
              <a:prstDash val="solid"/>
              <a:round/>
            </a:ln>
          </a:bottom>
          <a:insideH>
            <a:ln w="12700" cap="flat">
              <a:solidFill>
                <a:srgbClr val="90928F"/>
              </a:solidFill>
              <a:prstDash val="solid"/>
              <a:round/>
            </a:ln>
          </a:insideH>
          <a:insideV>
            <a:ln w="12700" cap="flat">
              <a:solidFill>
                <a:srgbClr val="90928F"/>
              </a:solidFill>
              <a:prstDash val="solid"/>
              <a:round/>
            </a:ln>
          </a:insideV>
        </a:tcBdr>
        <a:fill>
          <a:solidFill>
            <a:schemeClr val="accent3"/>
          </a:solidFill>
        </a:fill>
      </a:tcStyle>
    </a:lastRow>
    <a:firstRow>
      <a:tcTxStyle b="on" i="off">
        <a:fontRef idx="minor">
          <a:srgbClr val="90928F"/>
        </a:fontRef>
        <a:srgbClr val="90928F"/>
      </a:tcTxStyle>
      <a:tcStyle>
        <a:tcBdr>
          <a:left>
            <a:ln w="12700" cap="flat">
              <a:solidFill>
                <a:srgbClr val="90928F"/>
              </a:solidFill>
              <a:prstDash val="solid"/>
              <a:round/>
            </a:ln>
          </a:left>
          <a:right>
            <a:ln w="12700" cap="flat">
              <a:solidFill>
                <a:srgbClr val="90928F"/>
              </a:solidFill>
              <a:prstDash val="solid"/>
              <a:round/>
            </a:ln>
          </a:right>
          <a:top>
            <a:ln w="12700" cap="flat">
              <a:solidFill>
                <a:srgbClr val="90928F"/>
              </a:solidFill>
              <a:prstDash val="solid"/>
              <a:round/>
            </a:ln>
          </a:top>
          <a:bottom>
            <a:ln w="38100" cap="flat">
              <a:solidFill>
                <a:srgbClr val="90928F"/>
              </a:solidFill>
              <a:prstDash val="solid"/>
              <a:round/>
            </a:ln>
          </a:bottom>
          <a:insideH>
            <a:ln w="12700" cap="flat">
              <a:solidFill>
                <a:srgbClr val="90928F"/>
              </a:solidFill>
              <a:prstDash val="solid"/>
              <a:round/>
            </a:ln>
          </a:insideH>
          <a:insideV>
            <a:ln w="12700" cap="flat">
              <a:solidFill>
                <a:srgbClr val="90928F"/>
              </a:solidFill>
              <a:prstDash val="solid"/>
              <a:round/>
            </a:ln>
          </a:insideV>
        </a:tcBdr>
        <a:fill>
          <a:solidFill>
            <a:schemeClr val="accent3"/>
          </a:solidFill>
        </a:fill>
      </a:tcStyle>
    </a:firstRow>
  </a:tblStyle>
  <a:tblStyle styleId="{EEE7283C-3CF3-47DC-8721-378D4A62B228}" styleName="">
    <a:tblBg/>
    <a:wholeTbl>
      <a:tcTxStyle b="off" i="off">
        <a:fontRef idx="minor">
          <a:srgbClr val="50514F"/>
        </a:fontRef>
        <a:srgbClr val="50514F"/>
      </a:tcTxStyle>
      <a:tcStyle>
        <a:tcBdr>
          <a:left>
            <a:ln w="12700" cap="flat">
              <a:solidFill>
                <a:srgbClr val="90928F"/>
              </a:solidFill>
              <a:prstDash val="solid"/>
              <a:round/>
            </a:ln>
          </a:left>
          <a:right>
            <a:ln w="12700" cap="flat">
              <a:solidFill>
                <a:srgbClr val="90928F"/>
              </a:solidFill>
              <a:prstDash val="solid"/>
              <a:round/>
            </a:ln>
          </a:right>
          <a:top>
            <a:ln w="12700" cap="flat">
              <a:solidFill>
                <a:srgbClr val="90928F"/>
              </a:solidFill>
              <a:prstDash val="solid"/>
              <a:round/>
            </a:ln>
          </a:top>
          <a:bottom>
            <a:ln w="12700" cap="flat">
              <a:solidFill>
                <a:srgbClr val="90928F"/>
              </a:solidFill>
              <a:prstDash val="solid"/>
              <a:round/>
            </a:ln>
          </a:bottom>
          <a:insideH>
            <a:ln w="12700" cap="flat">
              <a:solidFill>
                <a:srgbClr val="90928F"/>
              </a:solidFill>
              <a:prstDash val="solid"/>
              <a:round/>
            </a:ln>
          </a:insideH>
          <a:insideV>
            <a:ln w="12700" cap="flat">
              <a:solidFill>
                <a:srgbClr val="90928F"/>
              </a:solidFill>
              <a:prstDash val="solid"/>
              <a:round/>
            </a:ln>
          </a:insideV>
        </a:tcBdr>
        <a:fill>
          <a:solidFill>
            <a:srgbClr val="FAE1E8"/>
          </a:solidFill>
        </a:fill>
      </a:tcStyle>
    </a:wholeTbl>
    <a:band2H>
      <a:tcTxStyle/>
      <a:tcStyle>
        <a:tcBdr/>
        <a:fill>
          <a:solidFill>
            <a:srgbClr val="FDF1F4"/>
          </a:solidFill>
        </a:fill>
      </a:tcStyle>
    </a:band2H>
    <a:firstCol>
      <a:tcTxStyle b="on" i="off">
        <a:fontRef idx="minor">
          <a:srgbClr val="90928F"/>
        </a:fontRef>
        <a:srgbClr val="90928F"/>
      </a:tcTxStyle>
      <a:tcStyle>
        <a:tcBdr>
          <a:left>
            <a:ln w="12700" cap="flat">
              <a:solidFill>
                <a:srgbClr val="90928F"/>
              </a:solidFill>
              <a:prstDash val="solid"/>
              <a:round/>
            </a:ln>
          </a:left>
          <a:right>
            <a:ln w="12700" cap="flat">
              <a:solidFill>
                <a:srgbClr val="90928F"/>
              </a:solidFill>
              <a:prstDash val="solid"/>
              <a:round/>
            </a:ln>
          </a:right>
          <a:top>
            <a:ln w="12700" cap="flat">
              <a:solidFill>
                <a:srgbClr val="90928F"/>
              </a:solidFill>
              <a:prstDash val="solid"/>
              <a:round/>
            </a:ln>
          </a:top>
          <a:bottom>
            <a:ln w="12700" cap="flat">
              <a:solidFill>
                <a:srgbClr val="90928F"/>
              </a:solidFill>
              <a:prstDash val="solid"/>
              <a:round/>
            </a:ln>
          </a:bottom>
          <a:insideH>
            <a:ln w="12700" cap="flat">
              <a:solidFill>
                <a:srgbClr val="90928F"/>
              </a:solidFill>
              <a:prstDash val="solid"/>
              <a:round/>
            </a:ln>
          </a:insideH>
          <a:insideV>
            <a:ln w="12700" cap="flat">
              <a:solidFill>
                <a:srgbClr val="90928F"/>
              </a:solidFill>
              <a:prstDash val="solid"/>
              <a:round/>
            </a:ln>
          </a:insideV>
        </a:tcBdr>
        <a:fill>
          <a:solidFill>
            <a:schemeClr val="accent6"/>
          </a:solidFill>
        </a:fill>
      </a:tcStyle>
    </a:firstCol>
    <a:lastRow>
      <a:tcTxStyle b="on" i="off">
        <a:fontRef idx="minor">
          <a:srgbClr val="90928F"/>
        </a:fontRef>
        <a:srgbClr val="90928F"/>
      </a:tcTxStyle>
      <a:tcStyle>
        <a:tcBdr>
          <a:left>
            <a:ln w="12700" cap="flat">
              <a:solidFill>
                <a:srgbClr val="90928F"/>
              </a:solidFill>
              <a:prstDash val="solid"/>
              <a:round/>
            </a:ln>
          </a:left>
          <a:right>
            <a:ln w="12700" cap="flat">
              <a:solidFill>
                <a:srgbClr val="90928F"/>
              </a:solidFill>
              <a:prstDash val="solid"/>
              <a:round/>
            </a:ln>
          </a:right>
          <a:top>
            <a:ln w="38100" cap="flat">
              <a:solidFill>
                <a:srgbClr val="90928F"/>
              </a:solidFill>
              <a:prstDash val="solid"/>
              <a:round/>
            </a:ln>
          </a:top>
          <a:bottom>
            <a:ln w="12700" cap="flat">
              <a:solidFill>
                <a:srgbClr val="90928F"/>
              </a:solidFill>
              <a:prstDash val="solid"/>
              <a:round/>
            </a:ln>
          </a:bottom>
          <a:insideH>
            <a:ln w="12700" cap="flat">
              <a:solidFill>
                <a:srgbClr val="90928F"/>
              </a:solidFill>
              <a:prstDash val="solid"/>
              <a:round/>
            </a:ln>
          </a:insideH>
          <a:insideV>
            <a:ln w="12700" cap="flat">
              <a:solidFill>
                <a:srgbClr val="90928F"/>
              </a:solidFill>
              <a:prstDash val="solid"/>
              <a:round/>
            </a:ln>
          </a:insideV>
        </a:tcBdr>
        <a:fill>
          <a:solidFill>
            <a:schemeClr val="accent6"/>
          </a:solidFill>
        </a:fill>
      </a:tcStyle>
    </a:lastRow>
    <a:firstRow>
      <a:tcTxStyle b="on" i="off">
        <a:fontRef idx="minor">
          <a:srgbClr val="90928F"/>
        </a:fontRef>
        <a:srgbClr val="90928F"/>
      </a:tcTxStyle>
      <a:tcStyle>
        <a:tcBdr>
          <a:left>
            <a:ln w="12700" cap="flat">
              <a:solidFill>
                <a:srgbClr val="90928F"/>
              </a:solidFill>
              <a:prstDash val="solid"/>
              <a:round/>
            </a:ln>
          </a:left>
          <a:right>
            <a:ln w="12700" cap="flat">
              <a:solidFill>
                <a:srgbClr val="90928F"/>
              </a:solidFill>
              <a:prstDash val="solid"/>
              <a:round/>
            </a:ln>
          </a:right>
          <a:top>
            <a:ln w="12700" cap="flat">
              <a:solidFill>
                <a:srgbClr val="90928F"/>
              </a:solidFill>
              <a:prstDash val="solid"/>
              <a:round/>
            </a:ln>
          </a:top>
          <a:bottom>
            <a:ln w="38100" cap="flat">
              <a:solidFill>
                <a:srgbClr val="90928F"/>
              </a:solidFill>
              <a:prstDash val="solid"/>
              <a:round/>
            </a:ln>
          </a:bottom>
          <a:insideH>
            <a:ln w="12700" cap="flat">
              <a:solidFill>
                <a:srgbClr val="90928F"/>
              </a:solidFill>
              <a:prstDash val="solid"/>
              <a:round/>
            </a:ln>
          </a:insideH>
          <a:insideV>
            <a:ln w="12700" cap="flat">
              <a:solidFill>
                <a:srgbClr val="90928F"/>
              </a:solidFill>
              <a:prstDash val="solid"/>
              <a:round/>
            </a:ln>
          </a:insideV>
        </a:tcBdr>
        <a:fill>
          <a:solidFill>
            <a:schemeClr val="accent6"/>
          </a:solidFill>
        </a:fill>
      </a:tcStyle>
    </a:firstRow>
  </a:tblStyle>
  <a:tblStyle styleId="{CF821DB8-F4EB-4A41-A1BA-3FCAFE7338EE}" styleName="">
    <a:tblBg/>
    <a:wholeTbl>
      <a:tcTxStyle b="off" i="off">
        <a:fontRef idx="minor">
          <a:srgbClr val="50514F"/>
        </a:fontRef>
        <a:srgbClr val="50514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8E8E8"/>
          </a:solidFill>
        </a:fill>
      </a:tcStyle>
    </a:wholeTbl>
    <a:band2H>
      <a:tcTxStyle/>
      <a:tcStyle>
        <a:tcBdr/>
        <a:fill>
          <a:solidFill>
            <a:srgbClr val="90928F"/>
          </a:solidFill>
        </a:fill>
      </a:tcStyle>
    </a:band2H>
    <a:firstCol>
      <a:tcTxStyle b="on" i="off">
        <a:fontRef idx="minor">
          <a:srgbClr val="90928F"/>
        </a:fontRef>
        <a:srgbClr val="90928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50514F"/>
        </a:fontRef>
        <a:srgbClr val="50514F"/>
      </a:tcTxStyle>
      <a:tcStyle>
        <a:tcBdr>
          <a:left>
            <a:ln w="12700" cap="flat">
              <a:noFill/>
              <a:miter lim="400000"/>
            </a:ln>
          </a:left>
          <a:right>
            <a:ln w="12700" cap="flat">
              <a:noFill/>
              <a:miter lim="400000"/>
            </a:ln>
          </a:right>
          <a:top>
            <a:ln w="50800" cap="flat">
              <a:solidFill>
                <a:srgbClr val="50514F"/>
              </a:solidFill>
              <a:prstDash val="solid"/>
              <a:round/>
            </a:ln>
          </a:top>
          <a:bottom>
            <a:ln w="25400" cap="flat">
              <a:solidFill>
                <a:srgbClr val="50514F"/>
              </a:solidFill>
              <a:prstDash val="solid"/>
              <a:round/>
            </a:ln>
          </a:bottom>
          <a:insideH>
            <a:ln w="12700" cap="flat">
              <a:noFill/>
              <a:miter lim="400000"/>
            </a:ln>
          </a:insideH>
          <a:insideV>
            <a:ln w="12700" cap="flat">
              <a:noFill/>
              <a:miter lim="400000"/>
            </a:ln>
          </a:insideV>
        </a:tcBdr>
        <a:fill>
          <a:solidFill>
            <a:srgbClr val="90928F"/>
          </a:solidFill>
        </a:fill>
      </a:tcStyle>
    </a:lastRow>
    <a:firstRow>
      <a:tcTxStyle b="on" i="off">
        <a:fontRef idx="minor">
          <a:srgbClr val="90928F"/>
        </a:fontRef>
        <a:srgbClr val="90928F"/>
      </a:tcTxStyle>
      <a:tcStyle>
        <a:tcBdr>
          <a:left>
            <a:ln w="12700" cap="flat">
              <a:noFill/>
              <a:miter lim="400000"/>
            </a:ln>
          </a:left>
          <a:right>
            <a:ln w="12700" cap="flat">
              <a:noFill/>
              <a:miter lim="400000"/>
            </a:ln>
          </a:right>
          <a:top>
            <a:ln w="25400" cap="flat">
              <a:solidFill>
                <a:srgbClr val="50514F"/>
              </a:solidFill>
              <a:prstDash val="solid"/>
              <a:round/>
            </a:ln>
          </a:top>
          <a:bottom>
            <a:ln w="25400" cap="flat">
              <a:solidFill>
                <a:srgbClr val="50514F"/>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50514F"/>
        </a:fontRef>
        <a:srgbClr val="50514F"/>
      </a:tcTxStyle>
      <a:tcStyle>
        <a:tcBdr>
          <a:left>
            <a:ln w="12700" cap="flat">
              <a:solidFill>
                <a:srgbClr val="90928F"/>
              </a:solidFill>
              <a:prstDash val="solid"/>
              <a:round/>
            </a:ln>
          </a:left>
          <a:right>
            <a:ln w="12700" cap="flat">
              <a:solidFill>
                <a:srgbClr val="90928F"/>
              </a:solidFill>
              <a:prstDash val="solid"/>
              <a:round/>
            </a:ln>
          </a:right>
          <a:top>
            <a:ln w="12700" cap="flat">
              <a:solidFill>
                <a:srgbClr val="90928F"/>
              </a:solidFill>
              <a:prstDash val="solid"/>
              <a:round/>
            </a:ln>
          </a:top>
          <a:bottom>
            <a:ln w="12700" cap="flat">
              <a:solidFill>
                <a:srgbClr val="90928F"/>
              </a:solidFill>
              <a:prstDash val="solid"/>
              <a:round/>
            </a:ln>
          </a:bottom>
          <a:insideH>
            <a:ln w="12700" cap="flat">
              <a:solidFill>
                <a:srgbClr val="90928F"/>
              </a:solidFill>
              <a:prstDash val="solid"/>
              <a:round/>
            </a:ln>
          </a:insideH>
          <a:insideV>
            <a:ln w="12700" cap="flat">
              <a:solidFill>
                <a:srgbClr val="90928F"/>
              </a:solidFill>
              <a:prstDash val="solid"/>
              <a:round/>
            </a:ln>
          </a:insideV>
        </a:tcBdr>
        <a:fill>
          <a:solidFill>
            <a:srgbClr val="CFCFCF"/>
          </a:solidFill>
        </a:fill>
      </a:tcStyle>
    </a:wholeTbl>
    <a:band2H>
      <a:tcTxStyle/>
      <a:tcStyle>
        <a:tcBdr/>
        <a:fill>
          <a:solidFill>
            <a:srgbClr val="E8E8E8"/>
          </a:solidFill>
        </a:fill>
      </a:tcStyle>
    </a:band2H>
    <a:firstCol>
      <a:tcTxStyle b="on" i="off">
        <a:fontRef idx="minor">
          <a:srgbClr val="90928F"/>
        </a:fontRef>
        <a:srgbClr val="90928F"/>
      </a:tcTxStyle>
      <a:tcStyle>
        <a:tcBdr>
          <a:left>
            <a:ln w="12700" cap="flat">
              <a:solidFill>
                <a:srgbClr val="90928F"/>
              </a:solidFill>
              <a:prstDash val="solid"/>
              <a:round/>
            </a:ln>
          </a:left>
          <a:right>
            <a:ln w="12700" cap="flat">
              <a:solidFill>
                <a:srgbClr val="90928F"/>
              </a:solidFill>
              <a:prstDash val="solid"/>
              <a:round/>
            </a:ln>
          </a:right>
          <a:top>
            <a:ln w="12700" cap="flat">
              <a:solidFill>
                <a:srgbClr val="90928F"/>
              </a:solidFill>
              <a:prstDash val="solid"/>
              <a:round/>
            </a:ln>
          </a:top>
          <a:bottom>
            <a:ln w="12700" cap="flat">
              <a:solidFill>
                <a:srgbClr val="90928F"/>
              </a:solidFill>
              <a:prstDash val="solid"/>
              <a:round/>
            </a:ln>
          </a:bottom>
          <a:insideH>
            <a:ln w="12700" cap="flat">
              <a:solidFill>
                <a:srgbClr val="90928F"/>
              </a:solidFill>
              <a:prstDash val="solid"/>
              <a:round/>
            </a:ln>
          </a:insideH>
          <a:insideV>
            <a:ln w="12700" cap="flat">
              <a:solidFill>
                <a:srgbClr val="90928F"/>
              </a:solidFill>
              <a:prstDash val="solid"/>
              <a:round/>
            </a:ln>
          </a:insideV>
        </a:tcBdr>
        <a:fill>
          <a:solidFill>
            <a:srgbClr val="50514F"/>
          </a:solidFill>
        </a:fill>
      </a:tcStyle>
    </a:firstCol>
    <a:lastRow>
      <a:tcTxStyle b="on" i="off">
        <a:fontRef idx="minor">
          <a:srgbClr val="90928F"/>
        </a:fontRef>
        <a:srgbClr val="90928F"/>
      </a:tcTxStyle>
      <a:tcStyle>
        <a:tcBdr>
          <a:left>
            <a:ln w="12700" cap="flat">
              <a:solidFill>
                <a:srgbClr val="90928F"/>
              </a:solidFill>
              <a:prstDash val="solid"/>
              <a:round/>
            </a:ln>
          </a:left>
          <a:right>
            <a:ln w="12700" cap="flat">
              <a:solidFill>
                <a:srgbClr val="90928F"/>
              </a:solidFill>
              <a:prstDash val="solid"/>
              <a:round/>
            </a:ln>
          </a:right>
          <a:top>
            <a:ln w="38100" cap="flat">
              <a:solidFill>
                <a:srgbClr val="90928F"/>
              </a:solidFill>
              <a:prstDash val="solid"/>
              <a:round/>
            </a:ln>
          </a:top>
          <a:bottom>
            <a:ln w="12700" cap="flat">
              <a:solidFill>
                <a:srgbClr val="90928F"/>
              </a:solidFill>
              <a:prstDash val="solid"/>
              <a:round/>
            </a:ln>
          </a:bottom>
          <a:insideH>
            <a:ln w="12700" cap="flat">
              <a:solidFill>
                <a:srgbClr val="90928F"/>
              </a:solidFill>
              <a:prstDash val="solid"/>
              <a:round/>
            </a:ln>
          </a:insideH>
          <a:insideV>
            <a:ln w="12700" cap="flat">
              <a:solidFill>
                <a:srgbClr val="90928F"/>
              </a:solidFill>
              <a:prstDash val="solid"/>
              <a:round/>
            </a:ln>
          </a:insideV>
        </a:tcBdr>
        <a:fill>
          <a:solidFill>
            <a:srgbClr val="50514F"/>
          </a:solidFill>
        </a:fill>
      </a:tcStyle>
    </a:lastRow>
    <a:firstRow>
      <a:tcTxStyle b="on" i="off">
        <a:fontRef idx="minor">
          <a:srgbClr val="90928F"/>
        </a:fontRef>
        <a:srgbClr val="90928F"/>
      </a:tcTxStyle>
      <a:tcStyle>
        <a:tcBdr>
          <a:left>
            <a:ln w="12700" cap="flat">
              <a:solidFill>
                <a:srgbClr val="90928F"/>
              </a:solidFill>
              <a:prstDash val="solid"/>
              <a:round/>
            </a:ln>
          </a:left>
          <a:right>
            <a:ln w="12700" cap="flat">
              <a:solidFill>
                <a:srgbClr val="90928F"/>
              </a:solidFill>
              <a:prstDash val="solid"/>
              <a:round/>
            </a:ln>
          </a:right>
          <a:top>
            <a:ln w="12700" cap="flat">
              <a:solidFill>
                <a:srgbClr val="90928F"/>
              </a:solidFill>
              <a:prstDash val="solid"/>
              <a:round/>
            </a:ln>
          </a:top>
          <a:bottom>
            <a:ln w="38100" cap="flat">
              <a:solidFill>
                <a:srgbClr val="90928F"/>
              </a:solidFill>
              <a:prstDash val="solid"/>
              <a:round/>
            </a:ln>
          </a:bottom>
          <a:insideH>
            <a:ln w="12700" cap="flat">
              <a:solidFill>
                <a:srgbClr val="90928F"/>
              </a:solidFill>
              <a:prstDash val="solid"/>
              <a:round/>
            </a:ln>
          </a:insideH>
          <a:insideV>
            <a:ln w="12700" cap="flat">
              <a:solidFill>
                <a:srgbClr val="90928F"/>
              </a:solidFill>
              <a:prstDash val="solid"/>
              <a:round/>
            </a:ln>
          </a:insideV>
        </a:tcBdr>
        <a:fill>
          <a:solidFill>
            <a:srgbClr val="50514F"/>
          </a:solidFill>
        </a:fill>
      </a:tcStyle>
    </a:firstRow>
  </a:tblStyle>
  <a:tblStyle styleId="{2708684C-4D16-4618-839F-0558EEFCDFE6}" styleName="">
    <a:tblBg/>
    <a:wholeTbl>
      <a:tcTxStyle b="off" i="off">
        <a:fontRef idx="minor">
          <a:srgbClr val="50514F"/>
        </a:fontRef>
        <a:srgbClr val="50514F"/>
      </a:tcTxStyle>
      <a:tcStyle>
        <a:tcBdr>
          <a:left>
            <a:ln w="12700" cap="flat">
              <a:solidFill>
                <a:srgbClr val="50514F"/>
              </a:solidFill>
              <a:prstDash val="solid"/>
              <a:round/>
            </a:ln>
          </a:left>
          <a:right>
            <a:ln w="12700" cap="flat">
              <a:solidFill>
                <a:srgbClr val="50514F"/>
              </a:solidFill>
              <a:prstDash val="solid"/>
              <a:round/>
            </a:ln>
          </a:right>
          <a:top>
            <a:ln w="12700" cap="flat">
              <a:solidFill>
                <a:srgbClr val="50514F"/>
              </a:solidFill>
              <a:prstDash val="solid"/>
              <a:round/>
            </a:ln>
          </a:top>
          <a:bottom>
            <a:ln w="12700" cap="flat">
              <a:solidFill>
                <a:srgbClr val="50514F"/>
              </a:solidFill>
              <a:prstDash val="solid"/>
              <a:round/>
            </a:ln>
          </a:bottom>
          <a:insideH>
            <a:ln w="12700" cap="flat">
              <a:solidFill>
                <a:srgbClr val="50514F"/>
              </a:solidFill>
              <a:prstDash val="solid"/>
              <a:round/>
            </a:ln>
          </a:insideH>
          <a:insideV>
            <a:ln w="12700" cap="flat">
              <a:solidFill>
                <a:srgbClr val="50514F"/>
              </a:solidFill>
              <a:prstDash val="solid"/>
              <a:round/>
            </a:ln>
          </a:insideV>
        </a:tcBdr>
        <a:fill>
          <a:solidFill>
            <a:srgbClr val="50514F">
              <a:alpha val="20000"/>
            </a:srgbClr>
          </a:solidFill>
        </a:fill>
      </a:tcStyle>
    </a:wholeTbl>
    <a:band2H>
      <a:tcTxStyle/>
      <a:tcStyle>
        <a:tcBdr/>
        <a:fill>
          <a:solidFill>
            <a:srgbClr val="FFFFFF"/>
          </a:solidFill>
        </a:fill>
      </a:tcStyle>
    </a:band2H>
    <a:firstCol>
      <a:tcTxStyle b="on" i="off">
        <a:fontRef idx="minor">
          <a:srgbClr val="50514F"/>
        </a:fontRef>
        <a:srgbClr val="50514F"/>
      </a:tcTxStyle>
      <a:tcStyle>
        <a:tcBdr>
          <a:left>
            <a:ln w="12700" cap="flat">
              <a:solidFill>
                <a:srgbClr val="50514F"/>
              </a:solidFill>
              <a:prstDash val="solid"/>
              <a:round/>
            </a:ln>
          </a:left>
          <a:right>
            <a:ln w="12700" cap="flat">
              <a:solidFill>
                <a:srgbClr val="50514F"/>
              </a:solidFill>
              <a:prstDash val="solid"/>
              <a:round/>
            </a:ln>
          </a:right>
          <a:top>
            <a:ln w="12700" cap="flat">
              <a:solidFill>
                <a:srgbClr val="50514F"/>
              </a:solidFill>
              <a:prstDash val="solid"/>
              <a:round/>
            </a:ln>
          </a:top>
          <a:bottom>
            <a:ln w="12700" cap="flat">
              <a:solidFill>
                <a:srgbClr val="50514F"/>
              </a:solidFill>
              <a:prstDash val="solid"/>
              <a:round/>
            </a:ln>
          </a:bottom>
          <a:insideH>
            <a:ln w="12700" cap="flat">
              <a:solidFill>
                <a:srgbClr val="50514F"/>
              </a:solidFill>
              <a:prstDash val="solid"/>
              <a:round/>
            </a:ln>
          </a:insideH>
          <a:insideV>
            <a:ln w="12700" cap="flat">
              <a:solidFill>
                <a:srgbClr val="50514F"/>
              </a:solidFill>
              <a:prstDash val="solid"/>
              <a:round/>
            </a:ln>
          </a:insideV>
        </a:tcBdr>
        <a:fill>
          <a:solidFill>
            <a:srgbClr val="50514F">
              <a:alpha val="20000"/>
            </a:srgbClr>
          </a:solidFill>
        </a:fill>
      </a:tcStyle>
    </a:firstCol>
    <a:lastRow>
      <a:tcTxStyle b="on" i="off">
        <a:fontRef idx="minor">
          <a:srgbClr val="50514F"/>
        </a:fontRef>
        <a:srgbClr val="50514F"/>
      </a:tcTxStyle>
      <a:tcStyle>
        <a:tcBdr>
          <a:left>
            <a:ln w="12700" cap="flat">
              <a:solidFill>
                <a:srgbClr val="50514F"/>
              </a:solidFill>
              <a:prstDash val="solid"/>
              <a:round/>
            </a:ln>
          </a:left>
          <a:right>
            <a:ln w="12700" cap="flat">
              <a:solidFill>
                <a:srgbClr val="50514F"/>
              </a:solidFill>
              <a:prstDash val="solid"/>
              <a:round/>
            </a:ln>
          </a:right>
          <a:top>
            <a:ln w="50800" cap="flat">
              <a:solidFill>
                <a:srgbClr val="50514F"/>
              </a:solidFill>
              <a:prstDash val="solid"/>
              <a:round/>
            </a:ln>
          </a:top>
          <a:bottom>
            <a:ln w="12700" cap="flat">
              <a:solidFill>
                <a:srgbClr val="50514F"/>
              </a:solidFill>
              <a:prstDash val="solid"/>
              <a:round/>
            </a:ln>
          </a:bottom>
          <a:insideH>
            <a:ln w="12700" cap="flat">
              <a:solidFill>
                <a:srgbClr val="50514F"/>
              </a:solidFill>
              <a:prstDash val="solid"/>
              <a:round/>
            </a:ln>
          </a:insideH>
          <a:insideV>
            <a:ln w="12700" cap="flat">
              <a:solidFill>
                <a:srgbClr val="50514F"/>
              </a:solidFill>
              <a:prstDash val="solid"/>
              <a:round/>
            </a:ln>
          </a:insideV>
        </a:tcBdr>
        <a:fill>
          <a:noFill/>
        </a:fill>
      </a:tcStyle>
    </a:lastRow>
    <a:firstRow>
      <a:tcTxStyle b="on" i="off">
        <a:fontRef idx="minor">
          <a:srgbClr val="50514F"/>
        </a:fontRef>
        <a:srgbClr val="50514F"/>
      </a:tcTxStyle>
      <a:tcStyle>
        <a:tcBdr>
          <a:left>
            <a:ln w="12700" cap="flat">
              <a:solidFill>
                <a:srgbClr val="50514F"/>
              </a:solidFill>
              <a:prstDash val="solid"/>
              <a:round/>
            </a:ln>
          </a:left>
          <a:right>
            <a:ln w="12700" cap="flat">
              <a:solidFill>
                <a:srgbClr val="50514F"/>
              </a:solidFill>
              <a:prstDash val="solid"/>
              <a:round/>
            </a:ln>
          </a:right>
          <a:top>
            <a:ln w="12700" cap="flat">
              <a:solidFill>
                <a:srgbClr val="50514F"/>
              </a:solidFill>
              <a:prstDash val="solid"/>
              <a:round/>
            </a:ln>
          </a:top>
          <a:bottom>
            <a:ln w="25400" cap="flat">
              <a:solidFill>
                <a:srgbClr val="50514F"/>
              </a:solidFill>
              <a:prstDash val="solid"/>
              <a:round/>
            </a:ln>
          </a:bottom>
          <a:insideH>
            <a:ln w="12700" cap="flat">
              <a:solidFill>
                <a:srgbClr val="50514F"/>
              </a:solidFill>
              <a:prstDash val="solid"/>
              <a:round/>
            </a:ln>
          </a:insideH>
          <a:insideV>
            <a:ln w="12700" cap="flat">
              <a:solidFill>
                <a:srgbClr val="50514F"/>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60"/>
    <p:restoredTop sz="94711"/>
  </p:normalViewPr>
  <p:slideViewPr>
    <p:cSldViewPr snapToGrid="0" snapToObjects="1">
      <p:cViewPr varScale="1">
        <p:scale>
          <a:sx n="98" d="100"/>
          <a:sy n="98" d="100"/>
        </p:scale>
        <p:origin x="216" y="248"/>
      </p:cViewPr>
      <p:guideLst/>
    </p:cSldViewPr>
  </p:slideViewPr>
  <p:notesTextViewPr>
    <p:cViewPr>
      <p:scale>
        <a:sx n="1" d="1"/>
        <a:sy n="1" d="1"/>
      </p:scale>
      <p:origin x="0" y="0"/>
    </p:cViewPr>
  </p:notesTextViewPr>
  <p:notesViewPr>
    <p:cSldViewPr snapToGrid="0" snapToObjects="1" showGuides="1">
      <p:cViewPr varScale="1">
        <p:scale>
          <a:sx n="79" d="100"/>
          <a:sy n="79" d="100"/>
        </p:scale>
        <p:origin x="3440" y="21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793FE22-74DB-E657-1127-CFFB99786FFF}"/>
              </a:ext>
            </a:extLst>
          </p:cNvPr>
          <p:cNvSpPr>
            <a:spLocks noGrp="1"/>
          </p:cNvSpPr>
          <p:nvPr>
            <p:ph type="hdr" sz="quarter"/>
          </p:nvPr>
        </p:nvSpPr>
        <p:spPr>
          <a:xfrm>
            <a:off x="0" y="1"/>
            <a:ext cx="3962400" cy="344091"/>
          </a:xfrm>
          <a:prstGeom prst="rect">
            <a:avLst/>
          </a:prstGeom>
        </p:spPr>
        <p:txBody>
          <a:bodyPr vert="horz" lIns="91440" tIns="45720" rIns="91440" bIns="45720" rtlCol="0"/>
          <a:lstStyle>
            <a:lvl1pPr algn="l">
              <a:defRPr sz="1200"/>
            </a:lvl1pPr>
          </a:lstStyle>
          <a:p>
            <a:endParaRPr lang="sv-SE"/>
          </a:p>
        </p:txBody>
      </p:sp>
      <p:sp>
        <p:nvSpPr>
          <p:cNvPr id="3" name="Date Placeholder 2">
            <a:extLst>
              <a:ext uri="{FF2B5EF4-FFF2-40B4-BE49-F238E27FC236}">
                <a16:creationId xmlns:a16="http://schemas.microsoft.com/office/drawing/2014/main" id="{79596E5F-C0F8-6C08-3016-A31C95755990}"/>
              </a:ext>
            </a:extLst>
          </p:cNvPr>
          <p:cNvSpPr>
            <a:spLocks noGrp="1"/>
          </p:cNvSpPr>
          <p:nvPr>
            <p:ph type="dt" sz="quarter" idx="1"/>
          </p:nvPr>
        </p:nvSpPr>
        <p:spPr>
          <a:xfrm>
            <a:off x="5179484" y="1"/>
            <a:ext cx="3962400" cy="344091"/>
          </a:xfrm>
          <a:prstGeom prst="rect">
            <a:avLst/>
          </a:prstGeom>
        </p:spPr>
        <p:txBody>
          <a:bodyPr vert="horz" lIns="91440" tIns="45720" rIns="91440" bIns="45720" rtlCol="0"/>
          <a:lstStyle>
            <a:lvl1pPr algn="r">
              <a:defRPr sz="1200"/>
            </a:lvl1pPr>
          </a:lstStyle>
          <a:p>
            <a:fld id="{BDE38CD3-3B65-F245-A831-3FF974B965F2}" type="datetimeFigureOut">
              <a:rPr lang="sv-SE" smtClean="0"/>
              <a:t>2025-01-19</a:t>
            </a:fld>
            <a:endParaRPr lang="sv-SE"/>
          </a:p>
        </p:txBody>
      </p:sp>
      <p:sp>
        <p:nvSpPr>
          <p:cNvPr id="4" name="Footer Placeholder 3">
            <a:extLst>
              <a:ext uri="{FF2B5EF4-FFF2-40B4-BE49-F238E27FC236}">
                <a16:creationId xmlns:a16="http://schemas.microsoft.com/office/drawing/2014/main" id="{7D1E2B3C-77DF-F2FE-402C-BBB792E84D46}"/>
              </a:ext>
            </a:extLst>
          </p:cNvPr>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sv-SE"/>
          </a:p>
        </p:txBody>
      </p:sp>
      <p:sp>
        <p:nvSpPr>
          <p:cNvPr id="5" name="Slide Number Placeholder 4">
            <a:extLst>
              <a:ext uri="{FF2B5EF4-FFF2-40B4-BE49-F238E27FC236}">
                <a16:creationId xmlns:a16="http://schemas.microsoft.com/office/drawing/2014/main" id="{BB4E0311-8F3A-DCC1-FA41-2EBF121E1B9A}"/>
              </a:ext>
            </a:extLst>
          </p:cNvPr>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67482BBB-9B7D-EA41-B49B-7AFD4A905EB8}" type="slidenum">
              <a:rPr lang="sv-SE" smtClean="0"/>
              <a:t>‹#›</a:t>
            </a:fld>
            <a:endParaRPr lang="sv-SE"/>
          </a:p>
        </p:txBody>
      </p:sp>
    </p:spTree>
    <p:extLst>
      <p:ext uri="{BB962C8B-B14F-4D97-AF65-F5344CB8AC3E}">
        <p14:creationId xmlns:p14="http://schemas.microsoft.com/office/powerpoint/2010/main" val="2484078979"/>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160" userDrawn="1">
          <p15:clr>
            <a:srgbClr val="F26B43"/>
          </p15:clr>
        </p15:guide>
        <p15:guide id="2" pos="288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3" name="Shape 173"/>
          <p:cNvSpPr>
            <a:spLocks noGrp="1" noRot="1" noChangeAspect="1"/>
          </p:cNvSpPr>
          <p:nvPr>
            <p:ph type="sldImg"/>
          </p:nvPr>
        </p:nvSpPr>
        <p:spPr>
          <a:xfrm>
            <a:off x="2286000" y="514350"/>
            <a:ext cx="4572000" cy="2571750"/>
          </a:xfrm>
          <a:prstGeom prst="rect">
            <a:avLst/>
          </a:prstGeom>
        </p:spPr>
        <p:txBody>
          <a:bodyPr/>
          <a:lstStyle/>
          <a:p>
            <a:endParaRPr/>
          </a:p>
        </p:txBody>
      </p:sp>
      <p:sp>
        <p:nvSpPr>
          <p:cNvPr id="174" name="Shape 174"/>
          <p:cNvSpPr>
            <a:spLocks noGrp="1"/>
          </p:cNvSpPr>
          <p:nvPr>
            <p:ph type="body" sz="quarter" idx="1"/>
          </p:nvPr>
        </p:nvSpPr>
        <p:spPr>
          <a:xfrm>
            <a:off x="1219200" y="3257550"/>
            <a:ext cx="6705600" cy="30861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solidFill>
          <a:srgbClr val="50514F"/>
        </a:solidFill>
        <a:latin typeface="+mj-lt"/>
        <a:ea typeface="+mj-ea"/>
        <a:cs typeface="+mj-cs"/>
        <a:sym typeface="Calibri"/>
      </a:defRPr>
    </a:lvl1pPr>
    <a:lvl2pPr indent="228600" latinLnBrk="0">
      <a:defRPr sz="1200">
        <a:solidFill>
          <a:srgbClr val="50514F"/>
        </a:solidFill>
        <a:latin typeface="+mj-lt"/>
        <a:ea typeface="+mj-ea"/>
        <a:cs typeface="+mj-cs"/>
        <a:sym typeface="Calibri"/>
      </a:defRPr>
    </a:lvl2pPr>
    <a:lvl3pPr indent="457200" latinLnBrk="0">
      <a:defRPr sz="1200">
        <a:solidFill>
          <a:srgbClr val="50514F"/>
        </a:solidFill>
        <a:latin typeface="+mj-lt"/>
        <a:ea typeface="+mj-ea"/>
        <a:cs typeface="+mj-cs"/>
        <a:sym typeface="Calibri"/>
      </a:defRPr>
    </a:lvl3pPr>
    <a:lvl4pPr indent="685800" latinLnBrk="0">
      <a:defRPr sz="1200">
        <a:solidFill>
          <a:srgbClr val="50514F"/>
        </a:solidFill>
        <a:latin typeface="+mj-lt"/>
        <a:ea typeface="+mj-ea"/>
        <a:cs typeface="+mj-cs"/>
        <a:sym typeface="Calibri"/>
      </a:defRPr>
    </a:lvl4pPr>
    <a:lvl5pPr indent="914400" latinLnBrk="0">
      <a:defRPr sz="1200">
        <a:solidFill>
          <a:srgbClr val="50514F"/>
        </a:solidFill>
        <a:latin typeface="+mj-lt"/>
        <a:ea typeface="+mj-ea"/>
        <a:cs typeface="+mj-cs"/>
        <a:sym typeface="Calibri"/>
      </a:defRPr>
    </a:lvl5pPr>
    <a:lvl6pPr indent="1143000" latinLnBrk="0">
      <a:defRPr sz="1200">
        <a:solidFill>
          <a:srgbClr val="50514F"/>
        </a:solidFill>
        <a:latin typeface="+mj-lt"/>
        <a:ea typeface="+mj-ea"/>
        <a:cs typeface="+mj-cs"/>
        <a:sym typeface="Calibri"/>
      </a:defRPr>
    </a:lvl6pPr>
    <a:lvl7pPr indent="1371600" latinLnBrk="0">
      <a:defRPr sz="1200">
        <a:solidFill>
          <a:srgbClr val="50514F"/>
        </a:solidFill>
        <a:latin typeface="+mj-lt"/>
        <a:ea typeface="+mj-ea"/>
        <a:cs typeface="+mj-cs"/>
        <a:sym typeface="Calibri"/>
      </a:defRPr>
    </a:lvl7pPr>
    <a:lvl8pPr indent="1600200" latinLnBrk="0">
      <a:defRPr sz="1200">
        <a:solidFill>
          <a:srgbClr val="50514F"/>
        </a:solidFill>
        <a:latin typeface="+mj-lt"/>
        <a:ea typeface="+mj-ea"/>
        <a:cs typeface="+mj-cs"/>
        <a:sym typeface="Calibri"/>
      </a:defRPr>
    </a:lvl8pPr>
    <a:lvl9pPr indent="1828800" latinLnBrk="0">
      <a:defRPr sz="1200">
        <a:solidFill>
          <a:srgbClr val="50514F"/>
        </a:solidFill>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hyperlink" Target="mailto:info@stratawards.com" TargetMode="External"/><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hyperlink" Target="http://www.stratawards.com" TargetMode="External"/><Relationship Id="rId4" Type="http://schemas.openxmlformats.org/officeDocument/2006/relationships/hyperlink" Target="http://www.stratawards.com/" TargetMode="Externa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Rubrikbild">
    <p:spTree>
      <p:nvGrpSpPr>
        <p:cNvPr id="1" name=""/>
        <p:cNvGrpSpPr/>
        <p:nvPr/>
      </p:nvGrpSpPr>
      <p:grpSpPr>
        <a:xfrm>
          <a:off x="0" y="0"/>
          <a:ext cx="0" cy="0"/>
          <a:chOff x="0" y="0"/>
          <a:chExt cx="0" cy="0"/>
        </a:xfrm>
      </p:grpSpPr>
      <p:sp>
        <p:nvSpPr>
          <p:cNvPr id="27"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Rubrik och innehåll copy 5">
    <p:spTree>
      <p:nvGrpSpPr>
        <p:cNvPr id="1" name=""/>
        <p:cNvGrpSpPr/>
        <p:nvPr/>
      </p:nvGrpSpPr>
      <p:grpSpPr>
        <a:xfrm>
          <a:off x="0" y="0"/>
          <a:ext cx="0" cy="0"/>
          <a:chOff x="0" y="0"/>
          <a:chExt cx="0" cy="0"/>
        </a:xfrm>
      </p:grpSpPr>
      <p:grpSp>
        <p:nvGrpSpPr>
          <p:cNvPr id="142" name="Group 1"/>
          <p:cNvGrpSpPr/>
          <p:nvPr/>
        </p:nvGrpSpPr>
        <p:grpSpPr>
          <a:xfrm>
            <a:off x="-87216" y="-101876"/>
            <a:ext cx="12739958" cy="7061752"/>
            <a:chOff x="-1" y="-1"/>
            <a:chExt cx="12739956" cy="7061750"/>
          </a:xfrm>
        </p:grpSpPr>
        <p:sp>
          <p:nvSpPr>
            <p:cNvPr id="139" name="Rektangel 2"/>
            <p:cNvSpPr/>
            <p:nvPr/>
          </p:nvSpPr>
          <p:spPr>
            <a:xfrm>
              <a:off x="-1" y="-1"/>
              <a:ext cx="12739956" cy="7061750"/>
            </a:xfrm>
            <a:prstGeom prst="rect">
              <a:avLst/>
            </a:prstGeom>
            <a:solidFill>
              <a:srgbClr val="FFD500">
                <a:alpha val="22136"/>
              </a:srgbClr>
            </a:solidFill>
            <a:ln w="12700" cap="flat">
              <a:noFill/>
              <a:miter lim="400000"/>
            </a:ln>
            <a:effectLst/>
          </p:spPr>
          <p:txBody>
            <a:bodyPr wrap="square" lIns="45718" tIns="45718" rIns="45718" bIns="45718" numCol="1" anchor="ctr">
              <a:noAutofit/>
            </a:bodyPr>
            <a:lstStyle/>
            <a:p>
              <a:pPr algn="ctr">
                <a:defRPr>
                  <a:solidFill>
                    <a:srgbClr val="E6EBE6"/>
                  </a:solidFill>
                  <a:latin typeface="+mj-lt"/>
                  <a:ea typeface="+mj-ea"/>
                  <a:cs typeface="+mj-cs"/>
                  <a:sym typeface="Calibri"/>
                </a:defRPr>
              </a:pPr>
              <a:endParaRPr/>
            </a:p>
          </p:txBody>
        </p:sp>
        <p:sp>
          <p:nvSpPr>
            <p:cNvPr id="140" name="Framgång = affärsvärde som tillförs företaget"/>
            <p:cNvSpPr txBox="1"/>
            <p:nvPr/>
          </p:nvSpPr>
          <p:spPr>
            <a:xfrm>
              <a:off x="1357213" y="900209"/>
              <a:ext cx="9327020" cy="55399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numCol="1" anchor="t">
              <a:spAutoFit/>
            </a:bodyPr>
            <a:lstStyle>
              <a:lvl1pPr>
                <a:defRPr sz="3000" b="1">
                  <a:solidFill>
                    <a:srgbClr val="000000"/>
                  </a:solidFill>
                  <a:latin typeface="+mj-lt"/>
                  <a:ea typeface="+mj-ea"/>
                  <a:cs typeface="+mj-cs"/>
                  <a:sym typeface="Calibri"/>
                </a:defRPr>
              </a:lvl1pPr>
            </a:lstStyle>
            <a:p>
              <a:r>
                <a:rPr lang="sv-SE" noProof="0" dirty="0"/>
                <a:t>Framgång = värde som tillförs företaget / organisationen  </a:t>
              </a:r>
            </a:p>
          </p:txBody>
        </p:sp>
        <p:sp>
          <p:nvSpPr>
            <p:cNvPr id="141" name="Attityder och beteenden är intimt sammankopplade och båda har betydelse för att en lösning ska ge framgång för företaget eller organisationen. Framgång är också kopplad till syfte och mål - vad var det som skulle uppnås.…"/>
            <p:cNvSpPr txBox="1"/>
            <p:nvPr/>
          </p:nvSpPr>
          <p:spPr>
            <a:xfrm>
              <a:off x="1357214" y="1625874"/>
              <a:ext cx="9652001" cy="1744365"/>
            </a:xfrm>
            <a:prstGeom prst="rect">
              <a:avLst/>
            </a:prstGeom>
            <a:solidFill>
              <a:srgbClr val="797979"/>
            </a:solid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27000" tIns="127000" rIns="127000" bIns="127000" numCol="1" anchor="t">
              <a:spAutoFit/>
            </a:bodyPr>
            <a:lstStyle/>
            <a:p>
              <a:pPr>
                <a:spcBef>
                  <a:spcPts val="500"/>
                </a:spcBef>
                <a:defRPr sz="1200" b="1">
                  <a:solidFill>
                    <a:srgbClr val="FFFFFF"/>
                  </a:solidFill>
                  <a:latin typeface="+mj-lt"/>
                  <a:ea typeface="+mj-ea"/>
                  <a:cs typeface="+mj-cs"/>
                  <a:sym typeface="Calibri"/>
                </a:defRPr>
              </a:pPr>
              <a:r>
                <a:rPr lang="sv-SE" noProof="0" dirty="0"/>
                <a:t>Attityder</a:t>
              </a:r>
              <a:r>
                <a:rPr lang="sv-SE" b="0" noProof="0" dirty="0"/>
                <a:t> och </a:t>
              </a:r>
              <a:r>
                <a:rPr lang="sv-SE" noProof="0" dirty="0"/>
                <a:t>beteenden</a:t>
              </a:r>
              <a:r>
                <a:rPr lang="sv-SE" b="0" noProof="0" dirty="0"/>
                <a:t> är intimt sammankopplade och båda har betydelse för att en lösning ska ge framgång för företaget eller organisationen. Framgång är också kopplad till syfte och mål – vad det var som skulle uppnås.</a:t>
              </a:r>
            </a:p>
            <a:p>
              <a:pPr>
                <a:spcBef>
                  <a:spcPts val="500"/>
                </a:spcBef>
                <a:defRPr sz="1200">
                  <a:solidFill>
                    <a:srgbClr val="FFFFFF"/>
                  </a:solidFill>
                  <a:latin typeface="+mj-lt"/>
                  <a:ea typeface="+mj-ea"/>
                  <a:cs typeface="+mj-cs"/>
                  <a:sym typeface="Calibri"/>
                </a:defRPr>
              </a:pPr>
              <a:r>
                <a:rPr lang="sv-SE" noProof="0" dirty="0"/>
                <a:t>På dessa </a:t>
              </a:r>
              <a:r>
                <a:rPr lang="sv-SE" u="sng" noProof="0" dirty="0"/>
                <a:t>max två </a:t>
              </a:r>
              <a:r>
                <a:rPr lang="sv-SE" u="sng" noProof="0" dirty="0" err="1"/>
                <a:t>slides</a:t>
              </a:r>
              <a:r>
                <a:rPr lang="sv-SE" noProof="0" dirty="0"/>
                <a:t> </a:t>
              </a:r>
              <a:r>
                <a:rPr lang="sv-SE" b="1" noProof="0" dirty="0"/>
                <a:t>påvisar och beskriver, och/eller illustrerar du (grafer, modeller </a:t>
              </a:r>
              <a:r>
                <a:rPr lang="sv-SE" b="1" noProof="0" dirty="0" err="1"/>
                <a:t>etc</a:t>
              </a:r>
              <a:r>
                <a:rPr lang="sv-SE" b="1" noProof="0" dirty="0"/>
                <a:t>), den framgång lösningen skapat via sin attityd- och beteendepåverkan. </a:t>
              </a:r>
              <a:r>
                <a:rPr lang="sv-SE" noProof="0" dirty="0"/>
                <a:t>Tänk i första hand på de sju framforskade och oavvisliga framgångsindikatorerna: 1) r</a:t>
              </a:r>
              <a:r>
                <a:rPr lang="sv-SE" b="1" noProof="0" dirty="0"/>
                <a:t>elevanta associationer</a:t>
              </a:r>
              <a:r>
                <a:rPr lang="sv-SE" noProof="0" dirty="0"/>
                <a:t> 2) </a:t>
              </a:r>
              <a:r>
                <a:rPr lang="sv-SE" b="1" noProof="0" dirty="0"/>
                <a:t>gillande</a:t>
              </a:r>
              <a:r>
                <a:rPr lang="sv-SE" noProof="0" dirty="0"/>
                <a:t> 3) </a:t>
              </a:r>
              <a:r>
                <a:rPr lang="sv-SE" b="1" noProof="0" dirty="0"/>
                <a:t>betalningsvilja</a:t>
              </a:r>
              <a:r>
                <a:rPr lang="sv-SE" noProof="0" dirty="0"/>
                <a:t> 4) </a:t>
              </a:r>
              <a:r>
                <a:rPr lang="sv-SE" b="1" noProof="0" dirty="0"/>
                <a:t>prövat</a:t>
              </a:r>
              <a:r>
                <a:rPr lang="sv-SE" noProof="0" dirty="0"/>
                <a:t> 5) </a:t>
              </a:r>
              <a:r>
                <a:rPr lang="sv-SE" b="1" noProof="0" dirty="0"/>
                <a:t>penetration</a:t>
              </a:r>
              <a:r>
                <a:rPr lang="sv-SE" noProof="0" dirty="0"/>
                <a:t> 6) </a:t>
              </a:r>
              <a:r>
                <a:rPr lang="sv-SE" b="1" noProof="0" dirty="0"/>
                <a:t>återköp/återval</a:t>
              </a:r>
              <a:r>
                <a:rPr lang="sv-SE" noProof="0" dirty="0"/>
                <a:t> och 7) </a:t>
              </a:r>
              <a:r>
                <a:rPr lang="sv-SE" b="1" noProof="0" dirty="0"/>
                <a:t>marknadsandel</a:t>
              </a:r>
              <a:r>
                <a:rPr lang="sv-SE" noProof="0" dirty="0"/>
                <a:t>. Och var konkret!</a:t>
              </a:r>
            </a:p>
            <a:p>
              <a:pPr>
                <a:spcBef>
                  <a:spcPts val="500"/>
                </a:spcBef>
                <a:defRPr sz="1200">
                  <a:solidFill>
                    <a:srgbClr val="FFFFFF"/>
                  </a:solidFill>
                  <a:latin typeface="+mj-lt"/>
                  <a:ea typeface="+mj-ea"/>
                  <a:cs typeface="+mj-cs"/>
                  <a:sym typeface="Calibri"/>
                </a:defRPr>
              </a:pPr>
              <a:r>
                <a:rPr lang="sv-SE" b="1" noProof="0" dirty="0"/>
                <a:t>Beskriv också hur framgången var en följd av den attityd- och beteendepåverkan du beskrivit och hur den är kopplad till syfte och mätbara delmål.</a:t>
              </a:r>
            </a:p>
            <a:p>
              <a:pPr>
                <a:spcBef>
                  <a:spcPts val="500"/>
                </a:spcBef>
                <a:defRPr sz="1200">
                  <a:solidFill>
                    <a:srgbClr val="FFFFFF"/>
                  </a:solidFill>
                  <a:latin typeface="+mj-lt"/>
                  <a:ea typeface="+mj-ea"/>
                  <a:cs typeface="+mj-cs"/>
                  <a:sym typeface="Calibri"/>
                </a:defRPr>
              </a:pPr>
              <a:r>
                <a:rPr lang="sv-SE" noProof="0" dirty="0"/>
                <a:t>Redovisa källor genom att ange titel, karaktär/typ, datum samt producent/institut/författare.</a:t>
              </a:r>
            </a:p>
          </p:txBody>
        </p:sp>
      </p:grpSp>
      <p:pic>
        <p:nvPicPr>
          <p:cNvPr id="143" name="Strategy_Awards_Logo2017.png" descr="Strategy_Awards_Logo2017.png"/>
          <p:cNvPicPr>
            <a:picLocks noChangeAspect="1"/>
          </p:cNvPicPr>
          <p:nvPr/>
        </p:nvPicPr>
        <p:blipFill>
          <a:blip r:embed="rId2"/>
          <a:stretch>
            <a:fillRect/>
          </a:stretch>
        </p:blipFill>
        <p:spPr>
          <a:xfrm>
            <a:off x="11408356" y="6103482"/>
            <a:ext cx="748516" cy="736065"/>
          </a:xfrm>
          <a:prstGeom prst="rect">
            <a:avLst/>
          </a:prstGeom>
          <a:ln w="12700">
            <a:miter lim="400000"/>
          </a:ln>
        </p:spPr>
      </p:pic>
      <p:sp>
        <p:nvSpPr>
          <p:cNvPr id="144"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userDrawn="1">
  <p:cSld name="Rubrik och innehåll copy 6">
    <p:spTree>
      <p:nvGrpSpPr>
        <p:cNvPr id="1" name=""/>
        <p:cNvGrpSpPr/>
        <p:nvPr/>
      </p:nvGrpSpPr>
      <p:grpSpPr>
        <a:xfrm>
          <a:off x="0" y="0"/>
          <a:ext cx="0" cy="0"/>
          <a:chOff x="0" y="0"/>
          <a:chExt cx="0" cy="0"/>
        </a:xfrm>
      </p:grpSpPr>
      <p:grpSp>
        <p:nvGrpSpPr>
          <p:cNvPr id="154" name="Group 1"/>
          <p:cNvGrpSpPr/>
          <p:nvPr/>
        </p:nvGrpSpPr>
        <p:grpSpPr>
          <a:xfrm>
            <a:off x="-273979" y="-101876"/>
            <a:ext cx="12739958" cy="7061752"/>
            <a:chOff x="-186764" y="-1"/>
            <a:chExt cx="12739956" cy="7061750"/>
          </a:xfrm>
        </p:grpSpPr>
        <p:sp>
          <p:nvSpPr>
            <p:cNvPr id="153" name="Rektangel 2"/>
            <p:cNvSpPr/>
            <p:nvPr/>
          </p:nvSpPr>
          <p:spPr>
            <a:xfrm>
              <a:off x="-186764" y="-1"/>
              <a:ext cx="12739956" cy="7061750"/>
            </a:xfrm>
            <a:prstGeom prst="rect">
              <a:avLst/>
            </a:prstGeom>
            <a:solidFill>
              <a:srgbClr val="FFD500">
                <a:alpha val="22136"/>
              </a:srgbClr>
            </a:solidFill>
            <a:ln w="12700" cap="flat">
              <a:noFill/>
              <a:miter lim="400000"/>
            </a:ln>
            <a:effectLst/>
          </p:spPr>
          <p:txBody>
            <a:bodyPr wrap="square" lIns="45718" tIns="45718" rIns="45718" bIns="45718" numCol="1" anchor="ctr">
              <a:noAutofit/>
            </a:bodyPr>
            <a:lstStyle/>
            <a:p>
              <a:pPr algn="ctr">
                <a:defRPr>
                  <a:solidFill>
                    <a:srgbClr val="E6EBE6"/>
                  </a:solidFill>
                  <a:latin typeface="+mj-lt"/>
                  <a:ea typeface="+mj-ea"/>
                  <a:cs typeface="+mj-cs"/>
                  <a:sym typeface="Calibri"/>
                </a:defRPr>
              </a:pPr>
              <a:endParaRPr dirty="0"/>
            </a:p>
          </p:txBody>
        </p:sp>
        <p:sp>
          <p:nvSpPr>
            <p:cNvPr id="152" name="Framgång = affärsvärde som tillförs företaget"/>
            <p:cNvSpPr txBox="1"/>
            <p:nvPr/>
          </p:nvSpPr>
          <p:spPr>
            <a:xfrm>
              <a:off x="1357213" y="900209"/>
              <a:ext cx="10138355" cy="55399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numCol="1" anchor="t">
              <a:spAutoFit/>
            </a:bodyPr>
            <a:lstStyle>
              <a:lvl1pPr>
                <a:defRPr sz="3000" b="1">
                  <a:solidFill>
                    <a:srgbClr val="000000"/>
                  </a:solidFill>
                  <a:latin typeface="+mj-lt"/>
                  <a:ea typeface="+mj-ea"/>
                  <a:cs typeface="+mj-cs"/>
                  <a:sym typeface="Calibri"/>
                </a:defRPr>
              </a:lvl1pPr>
            </a:lstStyle>
            <a:p>
              <a:r>
                <a:rPr lang="sv-SE" noProof="0" dirty="0"/>
                <a:t>Framgång = värde som tillförs företaget / organisationen </a:t>
              </a:r>
            </a:p>
          </p:txBody>
        </p:sp>
      </p:grpSp>
      <p:pic>
        <p:nvPicPr>
          <p:cNvPr id="151" name="Strategy_Awards_Logo2017.png" descr="Strategy_Awards_Logo2017.png"/>
          <p:cNvPicPr>
            <a:picLocks noChangeAspect="1"/>
          </p:cNvPicPr>
          <p:nvPr/>
        </p:nvPicPr>
        <p:blipFill>
          <a:blip r:embed="rId2"/>
          <a:stretch>
            <a:fillRect/>
          </a:stretch>
        </p:blipFill>
        <p:spPr>
          <a:xfrm>
            <a:off x="11408356" y="6103482"/>
            <a:ext cx="748516" cy="736065"/>
          </a:xfrm>
          <a:prstGeom prst="rect">
            <a:avLst/>
          </a:prstGeom>
          <a:ln w="12700">
            <a:miter lim="400000"/>
          </a:ln>
        </p:spPr>
      </p:pic>
      <p:sp>
        <p:nvSpPr>
          <p:cNvPr id="155"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Rubrikbild (Cred)">
    <p:spTree>
      <p:nvGrpSpPr>
        <p:cNvPr id="1" name=""/>
        <p:cNvGrpSpPr/>
        <p:nvPr/>
      </p:nvGrpSpPr>
      <p:grpSpPr>
        <a:xfrm>
          <a:off x="0" y="0"/>
          <a:ext cx="0" cy="0"/>
          <a:chOff x="0" y="0"/>
          <a:chExt cx="0" cy="0"/>
        </a:xfrm>
      </p:grpSpPr>
      <p:pic>
        <p:nvPicPr>
          <p:cNvPr id="162" name="Strategy_Awards_Logo2017.png" descr="Strategy_Awards_Logo2017.png"/>
          <p:cNvPicPr>
            <a:picLocks noChangeAspect="1"/>
          </p:cNvPicPr>
          <p:nvPr/>
        </p:nvPicPr>
        <p:blipFill>
          <a:blip r:embed="rId2"/>
          <a:stretch>
            <a:fillRect/>
          </a:stretch>
        </p:blipFill>
        <p:spPr>
          <a:xfrm>
            <a:off x="11408356" y="6103482"/>
            <a:ext cx="748516" cy="736065"/>
          </a:xfrm>
          <a:prstGeom prst="rect">
            <a:avLst/>
          </a:prstGeom>
          <a:ln w="12700">
            <a:miter lim="400000"/>
          </a:ln>
        </p:spPr>
      </p:pic>
      <p:grpSp>
        <p:nvGrpSpPr>
          <p:cNvPr id="166" name="Group 4"/>
          <p:cNvGrpSpPr/>
          <p:nvPr/>
        </p:nvGrpSpPr>
        <p:grpSpPr>
          <a:xfrm>
            <a:off x="1269999" y="798336"/>
            <a:ext cx="10598248" cy="5713254"/>
            <a:chOff x="0" y="0"/>
            <a:chExt cx="10598246" cy="5713252"/>
          </a:xfrm>
        </p:grpSpPr>
        <p:sp>
          <p:nvSpPr>
            <p:cNvPr id="163" name="Instruktion till inlämnaren"/>
            <p:cNvSpPr txBox="1"/>
            <p:nvPr/>
          </p:nvSpPr>
          <p:spPr>
            <a:xfrm>
              <a:off x="0" y="0"/>
              <a:ext cx="6182987" cy="48995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numCol="1" anchor="t">
              <a:spAutoFit/>
            </a:bodyPr>
            <a:lstStyle>
              <a:lvl1pPr>
                <a:defRPr sz="3000" b="1">
                  <a:solidFill>
                    <a:srgbClr val="000000"/>
                  </a:solidFill>
                  <a:latin typeface="+mj-lt"/>
                  <a:ea typeface="+mj-ea"/>
                  <a:cs typeface="+mj-cs"/>
                  <a:sym typeface="Calibri"/>
                </a:defRPr>
              </a:lvl1pPr>
            </a:lstStyle>
            <a:p>
              <a:r>
                <a:t>Instruktion till inlämnaren</a:t>
              </a:r>
            </a:p>
          </p:txBody>
        </p:sp>
        <p:sp>
          <p:nvSpPr>
            <p:cNvPr id="164" name="När bidraget är färdigskrivet ska det sparas som en PDF.…"/>
            <p:cNvSpPr txBox="1"/>
            <p:nvPr/>
          </p:nvSpPr>
          <p:spPr>
            <a:xfrm>
              <a:off x="41656" y="1342831"/>
              <a:ext cx="10556590" cy="437042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numCol="1" anchor="t">
              <a:spAutoFit/>
            </a:bodyPr>
            <a:lstStyle/>
            <a:p>
              <a:pPr marL="228600" marR="182879" indent="-228600">
                <a:spcBef>
                  <a:spcPts val="1000"/>
                </a:spcBef>
                <a:buSzPct val="100000"/>
                <a:buAutoNum type="arabicPeriod"/>
                <a:defRPr sz="1600">
                  <a:solidFill>
                    <a:srgbClr val="000000"/>
                  </a:solidFill>
                  <a:latin typeface="+mj-lt"/>
                  <a:ea typeface="+mj-ea"/>
                  <a:cs typeface="+mj-cs"/>
                  <a:sym typeface="Calibri"/>
                </a:defRPr>
              </a:pPr>
              <a:endParaRPr dirty="0"/>
            </a:p>
            <a:p>
              <a:pPr marL="228600" marR="182879" indent="-228600">
                <a:spcBef>
                  <a:spcPts val="1000"/>
                </a:spcBef>
                <a:buSzPct val="100000"/>
                <a:buAutoNum type="arabicPeriod" startAt="2"/>
                <a:defRPr sz="1600">
                  <a:solidFill>
                    <a:srgbClr val="000000"/>
                  </a:solidFill>
                  <a:latin typeface="+mj-lt"/>
                  <a:ea typeface="+mj-ea"/>
                  <a:cs typeface="+mj-cs"/>
                  <a:sym typeface="Calibri"/>
                </a:defRPr>
              </a:pPr>
              <a:endParaRPr dirty="0"/>
            </a:p>
            <a:p>
              <a:pPr marL="228600" marR="182879" indent="-228600">
                <a:spcBef>
                  <a:spcPts val="1000"/>
                </a:spcBef>
                <a:buSzPct val="100000"/>
                <a:buAutoNum type="arabicPeriod" startAt="3"/>
                <a:defRPr sz="1600">
                  <a:solidFill>
                    <a:srgbClr val="000000"/>
                  </a:solidFill>
                  <a:latin typeface="+mj-lt"/>
                  <a:ea typeface="+mj-ea"/>
                  <a:cs typeface="+mj-cs"/>
                  <a:sym typeface="Calibri"/>
                </a:defRPr>
              </a:pPr>
              <a:endParaRPr dirty="0"/>
            </a:p>
            <a:p>
              <a:pPr marR="182879">
                <a:spcBef>
                  <a:spcPts val="1000"/>
                </a:spcBef>
                <a:defRPr sz="1600">
                  <a:solidFill>
                    <a:srgbClr val="000000"/>
                  </a:solidFill>
                  <a:latin typeface="+mj-lt"/>
                  <a:ea typeface="+mj-ea"/>
                  <a:cs typeface="+mj-cs"/>
                  <a:sym typeface="Calibri"/>
                </a:defRPr>
              </a:pPr>
              <a:endParaRPr dirty="0"/>
            </a:p>
            <a:p>
              <a:pPr marL="228600" marR="182879" indent="-228600">
                <a:spcBef>
                  <a:spcPts val="900"/>
                </a:spcBef>
                <a:buSzPct val="100000"/>
                <a:buAutoNum type="arabicPeriod"/>
                <a:defRPr sz="1600">
                  <a:solidFill>
                    <a:srgbClr val="000000"/>
                  </a:solidFill>
                  <a:latin typeface="+mj-lt"/>
                  <a:ea typeface="+mj-ea"/>
                  <a:cs typeface="+mj-cs"/>
                  <a:sym typeface="Calibri"/>
                </a:defRPr>
              </a:pPr>
              <a:r>
                <a:rPr lang="sv-SE" noProof="0" dirty="0"/>
                <a:t>När bidraget är färdigskrivet ska det sparas som en PDF. </a:t>
              </a:r>
            </a:p>
            <a:p>
              <a:pPr marL="228600" marR="182879" indent="-228600">
                <a:spcBef>
                  <a:spcPts val="900"/>
                </a:spcBef>
                <a:buSzPct val="100000"/>
                <a:buAutoNum type="arabicPeriod"/>
                <a:defRPr sz="1600">
                  <a:solidFill>
                    <a:srgbClr val="000000"/>
                  </a:solidFill>
                  <a:latin typeface="+mj-lt"/>
                  <a:ea typeface="+mj-ea"/>
                  <a:cs typeface="+mj-cs"/>
                  <a:sym typeface="Calibri"/>
                </a:defRPr>
              </a:pPr>
              <a:r>
                <a:rPr lang="sv-SE" noProof="0" dirty="0"/>
                <a:t>Döp </a:t>
              </a:r>
              <a:r>
                <a:rPr lang="sv-SE" noProof="0" dirty="0" err="1"/>
                <a:t>PDFen</a:t>
              </a:r>
              <a:r>
                <a:rPr lang="sv-SE" noProof="0" dirty="0"/>
                <a:t> med följande fyra uppgifter som särskiljs med bindestreck (ingenting annat): </a:t>
              </a:r>
              <a:r>
                <a:rPr lang="sv-SE" b="1" noProof="0" dirty="0"/>
                <a:t>kategori-bidragsnamn-byrå-uppdragsgivare</a:t>
              </a:r>
            </a:p>
            <a:p>
              <a:pPr marL="228600" marR="182879" indent="-228600">
                <a:spcBef>
                  <a:spcPts val="900"/>
                </a:spcBef>
                <a:buSzPct val="100000"/>
                <a:buAutoNum type="arabicPeriod"/>
                <a:defRPr sz="1600">
                  <a:solidFill>
                    <a:srgbClr val="000000"/>
                  </a:solidFill>
                  <a:latin typeface="+mj-lt"/>
                  <a:ea typeface="+mj-ea"/>
                  <a:cs typeface="+mj-cs"/>
                  <a:sym typeface="Calibri"/>
                </a:defRPr>
              </a:pPr>
              <a:r>
                <a:rPr lang="sv-SE" noProof="0" dirty="0"/>
                <a:t>Maila bidraget till </a:t>
              </a:r>
              <a:r>
                <a:rPr lang="sv-SE" u="sng" noProof="0" dirty="0" err="1">
                  <a:solidFill>
                    <a:srgbClr val="0000FF"/>
                  </a:solidFill>
                  <a:uFill>
                    <a:solidFill>
                      <a:srgbClr val="0000FF"/>
                    </a:solidFill>
                  </a:uFill>
                  <a:hlinkClick r:id="rId3"/>
                </a:rPr>
                <a:t>info@stratawards.com</a:t>
              </a:r>
              <a:r>
                <a:rPr lang="sv-SE" noProof="0" dirty="0">
                  <a:hlinkClick r:id="rId3"/>
                </a:rPr>
                <a:t> </a:t>
              </a:r>
              <a:r>
                <a:rPr lang="sv-SE" noProof="0" dirty="0"/>
                <a:t>med </a:t>
              </a:r>
              <a:r>
                <a:rPr lang="sv-SE" noProof="0" dirty="0" err="1"/>
                <a:t>PDFen</a:t>
              </a:r>
              <a:r>
                <a:rPr lang="sv-SE" noProof="0" dirty="0"/>
                <a:t> länkad via valfri filöverföringstjänst (</a:t>
              </a:r>
              <a:r>
                <a:rPr lang="sv-SE" noProof="0" dirty="0" err="1"/>
                <a:t>WeTransfer</a:t>
              </a:r>
              <a:r>
                <a:rPr lang="sv-SE" noProof="0" dirty="0"/>
                <a:t>, </a:t>
              </a:r>
              <a:r>
                <a:rPr lang="sv-SE" noProof="0" dirty="0" err="1"/>
                <a:t>Sprend</a:t>
              </a:r>
              <a:r>
                <a:rPr lang="sv-SE" noProof="0" dirty="0"/>
                <a:t> eller liknande). Du får ett mail som bekräftar att bidraget är anmält.</a:t>
              </a:r>
            </a:p>
            <a:p>
              <a:pPr marL="228600" marR="182879" indent="-228600">
                <a:spcBef>
                  <a:spcPts val="900"/>
                </a:spcBef>
                <a:buSzPct val="100000"/>
                <a:buAutoNum type="arabicPeriod"/>
                <a:defRPr sz="1600">
                  <a:solidFill>
                    <a:srgbClr val="000000"/>
                  </a:solidFill>
                  <a:latin typeface="+mj-lt"/>
                  <a:ea typeface="+mj-ea"/>
                  <a:cs typeface="+mj-cs"/>
                  <a:sym typeface="Calibri"/>
                </a:defRPr>
              </a:pPr>
              <a:r>
                <a:rPr lang="sv-SE" noProof="0" dirty="0"/>
                <a:t>Skriv kontaktperson samt faktureringsuppgifter i mailet.</a:t>
              </a:r>
            </a:p>
            <a:p>
              <a:pPr marL="228600" marR="182879" indent="-228600">
                <a:spcBef>
                  <a:spcPts val="900"/>
                </a:spcBef>
                <a:buSzPct val="100000"/>
                <a:buAutoNum type="arabicPeriod"/>
                <a:defRPr sz="1600">
                  <a:solidFill>
                    <a:srgbClr val="000000"/>
                  </a:solidFill>
                  <a:latin typeface="+mj-lt"/>
                  <a:ea typeface="+mj-ea"/>
                  <a:cs typeface="+mj-cs"/>
                  <a:sym typeface="Calibri"/>
                </a:defRPr>
              </a:pPr>
              <a:r>
                <a:rPr lang="sv-SE" noProof="0" dirty="0"/>
                <a:t>Eventuella uppgifter om arbetsgrupp bifogas i ett separat dokument med uppgifter om namn, roll och företag för var och en i arbetsgruppen. Använd </a:t>
              </a:r>
              <a:r>
                <a:rPr lang="sv-SE" noProof="0" dirty="0" err="1"/>
                <a:t>excel</a:t>
              </a:r>
              <a:r>
                <a:rPr lang="sv-SE" noProof="0" dirty="0"/>
                <a:t>- eller </a:t>
              </a:r>
              <a:r>
                <a:rPr lang="sv-SE" noProof="0" dirty="0" err="1"/>
                <a:t>wordformat</a:t>
              </a:r>
              <a:r>
                <a:rPr lang="sv-SE" noProof="0" dirty="0"/>
                <a:t>.</a:t>
              </a:r>
            </a:p>
            <a:p>
              <a:pPr marR="182879">
                <a:spcBef>
                  <a:spcPts val="900"/>
                </a:spcBef>
                <a:defRPr sz="1600">
                  <a:solidFill>
                    <a:srgbClr val="000000"/>
                  </a:solidFill>
                  <a:latin typeface="+mj-lt"/>
                  <a:ea typeface="+mj-ea"/>
                  <a:cs typeface="+mj-cs"/>
                  <a:sym typeface="Calibri"/>
                </a:defRPr>
              </a:pPr>
              <a:r>
                <a:rPr lang="sv-SE" noProof="0" dirty="0"/>
                <a:t>Mer information finns på </a:t>
              </a:r>
              <a:r>
                <a:rPr lang="sv-SE" u="sng" noProof="0" dirty="0">
                  <a:solidFill>
                    <a:srgbClr val="0000FF"/>
                  </a:solidFill>
                  <a:uFill>
                    <a:solidFill>
                      <a:srgbClr val="0000FF"/>
                    </a:solidFill>
                  </a:uFill>
                  <a:hlinkClick r:id="rId4"/>
                </a:rPr>
                <a:t>stratawards.com</a:t>
              </a:r>
              <a:endParaRPr lang="sv-SE" u="sng" noProof="0" dirty="0">
                <a:solidFill>
                  <a:srgbClr val="0000FF"/>
                </a:solidFill>
                <a:uFill>
                  <a:solidFill>
                    <a:srgbClr val="0000FF"/>
                  </a:solidFill>
                </a:uFill>
                <a:hlinkClick r:id="rId5"/>
              </a:endParaRPr>
            </a:p>
          </p:txBody>
        </p:sp>
        <p:sp>
          <p:nvSpPr>
            <p:cNvPr id="165" name="Kontrollera att kategorins syfte speglas…"/>
            <p:cNvSpPr txBox="1"/>
            <p:nvPr/>
          </p:nvSpPr>
          <p:spPr>
            <a:xfrm>
              <a:off x="1576" y="725663"/>
              <a:ext cx="8153701" cy="1858666"/>
            </a:xfrm>
            <a:prstGeom prst="rect">
              <a:avLst/>
            </a:prstGeom>
            <a:solidFill>
              <a:srgbClr val="797979"/>
            </a:solid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27000" tIns="127000" rIns="127000" bIns="127000" numCol="1" anchor="t">
              <a:spAutoFit/>
            </a:bodyPr>
            <a:lstStyle/>
            <a:p>
              <a:pPr marR="182879">
                <a:spcBef>
                  <a:spcPts val="600"/>
                </a:spcBef>
                <a:defRPr sz="1200" b="1">
                  <a:solidFill>
                    <a:srgbClr val="FFFFFF"/>
                  </a:solidFill>
                  <a:latin typeface="+mj-lt"/>
                  <a:ea typeface="+mj-ea"/>
                  <a:cs typeface="+mj-cs"/>
                  <a:sym typeface="Calibri"/>
                </a:defRPr>
              </a:pPr>
              <a:r>
                <a:rPr lang="sv-SE" noProof="0" dirty="0"/>
                <a:t>Kontrollera att din bidragsbeskrivning speglar kategorins syfte.</a:t>
              </a:r>
              <a:endParaRPr lang="sv-SE" u="sng" noProof="0" dirty="0"/>
            </a:p>
            <a:p>
              <a:pPr marR="182879">
                <a:spcBef>
                  <a:spcPts val="1200"/>
                </a:spcBef>
                <a:defRPr sz="1200">
                  <a:solidFill>
                    <a:srgbClr val="FFFFFF"/>
                  </a:solidFill>
                  <a:latin typeface="+mj-lt"/>
                  <a:ea typeface="+mj-ea"/>
                  <a:cs typeface="+mj-cs"/>
                  <a:sym typeface="Calibri"/>
                </a:defRPr>
              </a:pPr>
              <a:r>
                <a:rPr lang="sv-SE" noProof="0" dirty="0"/>
                <a:t>I beskrivningarna av utmaning, lösning, påverkan och framgång ska kopplingen till kategorins syfte vara tydlig. Denna koppling är ett av de kriterier som bedöms av juryn. För att anmäla ett bidrag till fler kategorier: kopiera det ifyllda inlämningsformatet, ändra kategori och </a:t>
              </a:r>
              <a:r>
                <a:rPr lang="sv-SE" u="sng" noProof="0" dirty="0"/>
                <a:t>anpassa</a:t>
              </a:r>
              <a:r>
                <a:rPr lang="sv-SE" noProof="0" dirty="0"/>
                <a:t> bidragsbeskrivningen till syftet för den tillkommande kategorin.</a:t>
              </a:r>
            </a:p>
            <a:p>
              <a:pPr marR="182879">
                <a:spcBef>
                  <a:spcPts val="600"/>
                </a:spcBef>
                <a:defRPr sz="1200" b="1">
                  <a:solidFill>
                    <a:srgbClr val="FFFFFF"/>
                  </a:solidFill>
                  <a:latin typeface="+mj-lt"/>
                  <a:ea typeface="+mj-ea"/>
                  <a:cs typeface="+mj-cs"/>
                  <a:sym typeface="Calibri"/>
                </a:defRPr>
              </a:pPr>
              <a:r>
                <a:rPr lang="sv-SE" noProof="0" dirty="0"/>
                <a:t>Kontrollera att maxantalet ord inte överskrids </a:t>
              </a:r>
            </a:p>
            <a:p>
              <a:pPr marR="182879">
                <a:spcBef>
                  <a:spcPts val="600"/>
                </a:spcBef>
                <a:defRPr sz="1200">
                  <a:solidFill>
                    <a:srgbClr val="FFFFFF"/>
                  </a:solidFill>
                  <a:latin typeface="+mj-lt"/>
                  <a:ea typeface="+mj-ea"/>
                  <a:cs typeface="+mj-cs"/>
                  <a:sym typeface="Calibri"/>
                </a:defRPr>
              </a:pPr>
              <a:r>
                <a:rPr lang="sv-SE" noProof="0" dirty="0"/>
                <a:t>I Summeringen får max 100 ord användas. I varje följande textsektion får sammanlagt max 250 ord användas. Bidrag som överskrider maxantalet ord i någon sektion riskerar att diskvalificeras från jurybedömning. </a:t>
              </a:r>
            </a:p>
          </p:txBody>
        </p:sp>
      </p:grpSp>
      <p:sp>
        <p:nvSpPr>
          <p:cNvPr id="167"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A70FE-CBC6-D5D4-51A0-9F176F90AC55}"/>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sv-SE"/>
          </a:p>
        </p:txBody>
      </p:sp>
      <p:sp>
        <p:nvSpPr>
          <p:cNvPr id="3" name="Subtitle 2">
            <a:extLst>
              <a:ext uri="{FF2B5EF4-FFF2-40B4-BE49-F238E27FC236}">
                <a16:creationId xmlns:a16="http://schemas.microsoft.com/office/drawing/2014/main" id="{4E1A5C07-1E14-1D0F-ADA5-9077225EED5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sv-SE"/>
          </a:p>
        </p:txBody>
      </p:sp>
      <p:sp>
        <p:nvSpPr>
          <p:cNvPr id="4" name="Date Placeholder 3">
            <a:extLst>
              <a:ext uri="{FF2B5EF4-FFF2-40B4-BE49-F238E27FC236}">
                <a16:creationId xmlns:a16="http://schemas.microsoft.com/office/drawing/2014/main" id="{4F96D450-737B-18E1-FE0E-9E5696E608A4}"/>
              </a:ext>
            </a:extLst>
          </p:cNvPr>
          <p:cNvSpPr>
            <a:spLocks noGrp="1"/>
          </p:cNvSpPr>
          <p:nvPr>
            <p:ph type="dt" sz="half" idx="10"/>
          </p:nvPr>
        </p:nvSpPr>
        <p:spPr/>
        <p:txBody>
          <a:bodyPr/>
          <a:lstStyle/>
          <a:p>
            <a:fld id="{143CE132-17B4-0F43-B3C2-DA3D1AAE92A2}" type="datetimeFigureOut">
              <a:rPr lang="sv-SE" smtClean="0"/>
              <a:t>2025-01-19</a:t>
            </a:fld>
            <a:endParaRPr lang="sv-SE"/>
          </a:p>
        </p:txBody>
      </p:sp>
      <p:sp>
        <p:nvSpPr>
          <p:cNvPr id="5" name="Footer Placeholder 4">
            <a:extLst>
              <a:ext uri="{FF2B5EF4-FFF2-40B4-BE49-F238E27FC236}">
                <a16:creationId xmlns:a16="http://schemas.microsoft.com/office/drawing/2014/main" id="{F4E3AF71-D1A7-6AAD-09CD-C3FF0AC2A7DC}"/>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C6DCD4F0-8D06-6BFF-E703-1594174D6B3F}"/>
              </a:ext>
            </a:extLst>
          </p:cNvPr>
          <p:cNvSpPr>
            <a:spLocks noGrp="1"/>
          </p:cNvSpPr>
          <p:nvPr>
            <p:ph type="sldNum" sz="quarter" idx="12"/>
          </p:nvPr>
        </p:nvSpPr>
        <p:spPr/>
        <p:txBody>
          <a:bodyPr/>
          <a:lstStyle/>
          <a:p>
            <a:fld id="{64B9E412-E502-E049-A4D4-B3DBC7D7EBCC}" type="slidenum">
              <a:rPr lang="sv-SE" smtClean="0"/>
              <a:t>‹#›</a:t>
            </a:fld>
            <a:endParaRPr lang="sv-SE"/>
          </a:p>
        </p:txBody>
      </p:sp>
    </p:spTree>
    <p:extLst>
      <p:ext uri="{BB962C8B-B14F-4D97-AF65-F5344CB8AC3E}">
        <p14:creationId xmlns:p14="http://schemas.microsoft.com/office/powerpoint/2010/main" val="7850970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BE15D-E16E-3652-46B1-49CE6266694C}"/>
              </a:ext>
            </a:extLst>
          </p:cNvPr>
          <p:cNvSpPr>
            <a:spLocks noGrp="1"/>
          </p:cNvSpPr>
          <p:nvPr>
            <p:ph type="title"/>
          </p:nvPr>
        </p:nvSpPr>
        <p:spPr/>
        <p:txBody>
          <a:bodyPr/>
          <a:lstStyle/>
          <a:p>
            <a:r>
              <a:rPr lang="en-GB"/>
              <a:t>Click to edit Master title style</a:t>
            </a:r>
            <a:endParaRPr lang="sv-SE"/>
          </a:p>
        </p:txBody>
      </p:sp>
      <p:sp>
        <p:nvSpPr>
          <p:cNvPr id="3" name="Content Placeholder 2">
            <a:extLst>
              <a:ext uri="{FF2B5EF4-FFF2-40B4-BE49-F238E27FC236}">
                <a16:creationId xmlns:a16="http://schemas.microsoft.com/office/drawing/2014/main" id="{C65CE0C0-C1CB-C1CE-EE91-6B4FF0BBC863}"/>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sv-SE"/>
          </a:p>
        </p:txBody>
      </p:sp>
      <p:sp>
        <p:nvSpPr>
          <p:cNvPr id="4" name="Date Placeholder 3">
            <a:extLst>
              <a:ext uri="{FF2B5EF4-FFF2-40B4-BE49-F238E27FC236}">
                <a16:creationId xmlns:a16="http://schemas.microsoft.com/office/drawing/2014/main" id="{B7088F99-970E-FF16-98A0-6BB3693CDBE0}"/>
              </a:ext>
            </a:extLst>
          </p:cNvPr>
          <p:cNvSpPr>
            <a:spLocks noGrp="1"/>
          </p:cNvSpPr>
          <p:nvPr>
            <p:ph type="dt" sz="half" idx="10"/>
          </p:nvPr>
        </p:nvSpPr>
        <p:spPr/>
        <p:txBody>
          <a:bodyPr/>
          <a:lstStyle/>
          <a:p>
            <a:fld id="{143CE132-17B4-0F43-B3C2-DA3D1AAE92A2}" type="datetimeFigureOut">
              <a:rPr lang="sv-SE" smtClean="0"/>
              <a:t>2025-01-19</a:t>
            </a:fld>
            <a:endParaRPr lang="sv-SE"/>
          </a:p>
        </p:txBody>
      </p:sp>
      <p:sp>
        <p:nvSpPr>
          <p:cNvPr id="5" name="Footer Placeholder 4">
            <a:extLst>
              <a:ext uri="{FF2B5EF4-FFF2-40B4-BE49-F238E27FC236}">
                <a16:creationId xmlns:a16="http://schemas.microsoft.com/office/drawing/2014/main" id="{AD6EC328-6E1E-44E2-0CC7-B57ADAE8EE32}"/>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8DB81750-B5F0-3FF0-400B-FB4711070412}"/>
              </a:ext>
            </a:extLst>
          </p:cNvPr>
          <p:cNvSpPr>
            <a:spLocks noGrp="1"/>
          </p:cNvSpPr>
          <p:nvPr>
            <p:ph type="sldNum" sz="quarter" idx="12"/>
          </p:nvPr>
        </p:nvSpPr>
        <p:spPr/>
        <p:txBody>
          <a:bodyPr/>
          <a:lstStyle/>
          <a:p>
            <a:fld id="{64B9E412-E502-E049-A4D4-B3DBC7D7EBCC}" type="slidenum">
              <a:rPr lang="sv-SE" smtClean="0"/>
              <a:t>‹#›</a:t>
            </a:fld>
            <a:endParaRPr lang="sv-SE"/>
          </a:p>
        </p:txBody>
      </p:sp>
    </p:spTree>
    <p:extLst>
      <p:ext uri="{BB962C8B-B14F-4D97-AF65-F5344CB8AC3E}">
        <p14:creationId xmlns:p14="http://schemas.microsoft.com/office/powerpoint/2010/main" val="21081213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D5A2F-3EDA-C8FD-0409-C5F9D4BB2A05}"/>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sv-SE"/>
          </a:p>
        </p:txBody>
      </p:sp>
      <p:sp>
        <p:nvSpPr>
          <p:cNvPr id="3" name="Text Placeholder 2">
            <a:extLst>
              <a:ext uri="{FF2B5EF4-FFF2-40B4-BE49-F238E27FC236}">
                <a16:creationId xmlns:a16="http://schemas.microsoft.com/office/drawing/2014/main" id="{3D70BBDE-6DFE-9C8C-093F-057F71EB48E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33AF91D0-1153-AA22-5B86-0C1FAD3E53CF}"/>
              </a:ext>
            </a:extLst>
          </p:cNvPr>
          <p:cNvSpPr>
            <a:spLocks noGrp="1"/>
          </p:cNvSpPr>
          <p:nvPr>
            <p:ph type="dt" sz="half" idx="10"/>
          </p:nvPr>
        </p:nvSpPr>
        <p:spPr/>
        <p:txBody>
          <a:bodyPr/>
          <a:lstStyle/>
          <a:p>
            <a:fld id="{143CE132-17B4-0F43-B3C2-DA3D1AAE92A2}" type="datetimeFigureOut">
              <a:rPr lang="sv-SE" smtClean="0"/>
              <a:t>2025-01-19</a:t>
            </a:fld>
            <a:endParaRPr lang="sv-SE"/>
          </a:p>
        </p:txBody>
      </p:sp>
      <p:sp>
        <p:nvSpPr>
          <p:cNvPr id="5" name="Footer Placeholder 4">
            <a:extLst>
              <a:ext uri="{FF2B5EF4-FFF2-40B4-BE49-F238E27FC236}">
                <a16:creationId xmlns:a16="http://schemas.microsoft.com/office/drawing/2014/main" id="{DAAC7FBA-56C0-E6AD-CBE1-6726DAFE4D94}"/>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C654DDFA-246A-FC61-F6C9-625A6D8CCF05}"/>
              </a:ext>
            </a:extLst>
          </p:cNvPr>
          <p:cNvSpPr>
            <a:spLocks noGrp="1"/>
          </p:cNvSpPr>
          <p:nvPr>
            <p:ph type="sldNum" sz="quarter" idx="12"/>
          </p:nvPr>
        </p:nvSpPr>
        <p:spPr/>
        <p:txBody>
          <a:bodyPr/>
          <a:lstStyle/>
          <a:p>
            <a:fld id="{64B9E412-E502-E049-A4D4-B3DBC7D7EBCC}" type="slidenum">
              <a:rPr lang="sv-SE" smtClean="0"/>
              <a:t>‹#›</a:t>
            </a:fld>
            <a:endParaRPr lang="sv-SE"/>
          </a:p>
        </p:txBody>
      </p:sp>
    </p:spTree>
    <p:extLst>
      <p:ext uri="{BB962C8B-B14F-4D97-AF65-F5344CB8AC3E}">
        <p14:creationId xmlns:p14="http://schemas.microsoft.com/office/powerpoint/2010/main" val="25425293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D76CB-244C-FA65-DDB6-026ED1B0D99C}"/>
              </a:ext>
            </a:extLst>
          </p:cNvPr>
          <p:cNvSpPr>
            <a:spLocks noGrp="1"/>
          </p:cNvSpPr>
          <p:nvPr>
            <p:ph type="title"/>
          </p:nvPr>
        </p:nvSpPr>
        <p:spPr/>
        <p:txBody>
          <a:bodyPr/>
          <a:lstStyle/>
          <a:p>
            <a:r>
              <a:rPr lang="en-GB"/>
              <a:t>Click to edit Master title style</a:t>
            </a:r>
            <a:endParaRPr lang="sv-SE"/>
          </a:p>
        </p:txBody>
      </p:sp>
      <p:sp>
        <p:nvSpPr>
          <p:cNvPr id="3" name="Content Placeholder 2">
            <a:extLst>
              <a:ext uri="{FF2B5EF4-FFF2-40B4-BE49-F238E27FC236}">
                <a16:creationId xmlns:a16="http://schemas.microsoft.com/office/drawing/2014/main" id="{480F1946-8C56-4EE2-A14A-2B905702AD25}"/>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sv-SE"/>
          </a:p>
        </p:txBody>
      </p:sp>
      <p:sp>
        <p:nvSpPr>
          <p:cNvPr id="4" name="Content Placeholder 3">
            <a:extLst>
              <a:ext uri="{FF2B5EF4-FFF2-40B4-BE49-F238E27FC236}">
                <a16:creationId xmlns:a16="http://schemas.microsoft.com/office/drawing/2014/main" id="{0DC7373F-B7B3-46BA-C754-0076EF528627}"/>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sv-SE"/>
          </a:p>
        </p:txBody>
      </p:sp>
      <p:sp>
        <p:nvSpPr>
          <p:cNvPr id="5" name="Date Placeholder 4">
            <a:extLst>
              <a:ext uri="{FF2B5EF4-FFF2-40B4-BE49-F238E27FC236}">
                <a16:creationId xmlns:a16="http://schemas.microsoft.com/office/drawing/2014/main" id="{D127CBE8-B37F-E7AC-0E9C-75950C0C95C1}"/>
              </a:ext>
            </a:extLst>
          </p:cNvPr>
          <p:cNvSpPr>
            <a:spLocks noGrp="1"/>
          </p:cNvSpPr>
          <p:nvPr>
            <p:ph type="dt" sz="half" idx="10"/>
          </p:nvPr>
        </p:nvSpPr>
        <p:spPr/>
        <p:txBody>
          <a:bodyPr/>
          <a:lstStyle/>
          <a:p>
            <a:fld id="{143CE132-17B4-0F43-B3C2-DA3D1AAE92A2}" type="datetimeFigureOut">
              <a:rPr lang="sv-SE" smtClean="0"/>
              <a:t>2025-01-19</a:t>
            </a:fld>
            <a:endParaRPr lang="sv-SE"/>
          </a:p>
        </p:txBody>
      </p:sp>
      <p:sp>
        <p:nvSpPr>
          <p:cNvPr id="6" name="Footer Placeholder 5">
            <a:extLst>
              <a:ext uri="{FF2B5EF4-FFF2-40B4-BE49-F238E27FC236}">
                <a16:creationId xmlns:a16="http://schemas.microsoft.com/office/drawing/2014/main" id="{DB993C8B-7C18-D147-E234-A137C767CF6C}"/>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AE60D27E-FB1D-8A8D-698C-7182D661D138}"/>
              </a:ext>
            </a:extLst>
          </p:cNvPr>
          <p:cNvSpPr>
            <a:spLocks noGrp="1"/>
          </p:cNvSpPr>
          <p:nvPr>
            <p:ph type="sldNum" sz="quarter" idx="12"/>
          </p:nvPr>
        </p:nvSpPr>
        <p:spPr/>
        <p:txBody>
          <a:bodyPr/>
          <a:lstStyle/>
          <a:p>
            <a:fld id="{64B9E412-E502-E049-A4D4-B3DBC7D7EBCC}" type="slidenum">
              <a:rPr lang="sv-SE" smtClean="0"/>
              <a:t>‹#›</a:t>
            </a:fld>
            <a:endParaRPr lang="sv-SE"/>
          </a:p>
        </p:txBody>
      </p:sp>
    </p:spTree>
    <p:extLst>
      <p:ext uri="{BB962C8B-B14F-4D97-AF65-F5344CB8AC3E}">
        <p14:creationId xmlns:p14="http://schemas.microsoft.com/office/powerpoint/2010/main" val="31244066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19AA6-6DCA-F122-662D-9F2483D7AEC7}"/>
              </a:ext>
            </a:extLst>
          </p:cNvPr>
          <p:cNvSpPr>
            <a:spLocks noGrp="1"/>
          </p:cNvSpPr>
          <p:nvPr>
            <p:ph type="title"/>
          </p:nvPr>
        </p:nvSpPr>
        <p:spPr>
          <a:xfrm>
            <a:off x="839788" y="365125"/>
            <a:ext cx="10515600" cy="1325563"/>
          </a:xfrm>
        </p:spPr>
        <p:txBody>
          <a:bodyPr/>
          <a:lstStyle/>
          <a:p>
            <a:r>
              <a:rPr lang="en-GB"/>
              <a:t>Click to edit Master title style</a:t>
            </a:r>
            <a:endParaRPr lang="sv-SE"/>
          </a:p>
        </p:txBody>
      </p:sp>
      <p:sp>
        <p:nvSpPr>
          <p:cNvPr id="3" name="Text Placeholder 2">
            <a:extLst>
              <a:ext uri="{FF2B5EF4-FFF2-40B4-BE49-F238E27FC236}">
                <a16:creationId xmlns:a16="http://schemas.microsoft.com/office/drawing/2014/main" id="{FAB0EE72-14C3-14F3-1CD0-366E196616F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E13C5341-C9D3-B646-934E-5EED42695623}"/>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sv-SE"/>
          </a:p>
        </p:txBody>
      </p:sp>
      <p:sp>
        <p:nvSpPr>
          <p:cNvPr id="5" name="Text Placeholder 4">
            <a:extLst>
              <a:ext uri="{FF2B5EF4-FFF2-40B4-BE49-F238E27FC236}">
                <a16:creationId xmlns:a16="http://schemas.microsoft.com/office/drawing/2014/main" id="{6189B4B0-43F4-3263-F24A-D309F06089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5DDC71BE-2AB4-11AB-729D-8AAAA608EFE2}"/>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sv-SE"/>
          </a:p>
        </p:txBody>
      </p:sp>
      <p:sp>
        <p:nvSpPr>
          <p:cNvPr id="7" name="Date Placeholder 6">
            <a:extLst>
              <a:ext uri="{FF2B5EF4-FFF2-40B4-BE49-F238E27FC236}">
                <a16:creationId xmlns:a16="http://schemas.microsoft.com/office/drawing/2014/main" id="{A058420E-BF26-2DD4-B4A7-EE95DE998EB5}"/>
              </a:ext>
            </a:extLst>
          </p:cNvPr>
          <p:cNvSpPr>
            <a:spLocks noGrp="1"/>
          </p:cNvSpPr>
          <p:nvPr>
            <p:ph type="dt" sz="half" idx="10"/>
          </p:nvPr>
        </p:nvSpPr>
        <p:spPr/>
        <p:txBody>
          <a:bodyPr/>
          <a:lstStyle/>
          <a:p>
            <a:fld id="{143CE132-17B4-0F43-B3C2-DA3D1AAE92A2}" type="datetimeFigureOut">
              <a:rPr lang="sv-SE" smtClean="0"/>
              <a:t>2025-01-19</a:t>
            </a:fld>
            <a:endParaRPr lang="sv-SE"/>
          </a:p>
        </p:txBody>
      </p:sp>
      <p:sp>
        <p:nvSpPr>
          <p:cNvPr id="8" name="Footer Placeholder 7">
            <a:extLst>
              <a:ext uri="{FF2B5EF4-FFF2-40B4-BE49-F238E27FC236}">
                <a16:creationId xmlns:a16="http://schemas.microsoft.com/office/drawing/2014/main" id="{E201904A-0D2D-D491-D377-A30803CEBC87}"/>
              </a:ext>
            </a:extLst>
          </p:cNvPr>
          <p:cNvSpPr>
            <a:spLocks noGrp="1"/>
          </p:cNvSpPr>
          <p:nvPr>
            <p:ph type="ftr" sz="quarter" idx="11"/>
          </p:nvPr>
        </p:nvSpPr>
        <p:spPr/>
        <p:txBody>
          <a:bodyPr/>
          <a:lstStyle/>
          <a:p>
            <a:endParaRPr lang="sv-SE"/>
          </a:p>
        </p:txBody>
      </p:sp>
      <p:sp>
        <p:nvSpPr>
          <p:cNvPr id="9" name="Slide Number Placeholder 8">
            <a:extLst>
              <a:ext uri="{FF2B5EF4-FFF2-40B4-BE49-F238E27FC236}">
                <a16:creationId xmlns:a16="http://schemas.microsoft.com/office/drawing/2014/main" id="{D4875284-9CF8-8FDC-552F-0A04A46FB419}"/>
              </a:ext>
            </a:extLst>
          </p:cNvPr>
          <p:cNvSpPr>
            <a:spLocks noGrp="1"/>
          </p:cNvSpPr>
          <p:nvPr>
            <p:ph type="sldNum" sz="quarter" idx="12"/>
          </p:nvPr>
        </p:nvSpPr>
        <p:spPr/>
        <p:txBody>
          <a:bodyPr/>
          <a:lstStyle/>
          <a:p>
            <a:fld id="{64B9E412-E502-E049-A4D4-B3DBC7D7EBCC}" type="slidenum">
              <a:rPr lang="sv-SE" smtClean="0"/>
              <a:t>‹#›</a:t>
            </a:fld>
            <a:endParaRPr lang="sv-SE"/>
          </a:p>
        </p:txBody>
      </p:sp>
    </p:spTree>
    <p:extLst>
      <p:ext uri="{BB962C8B-B14F-4D97-AF65-F5344CB8AC3E}">
        <p14:creationId xmlns:p14="http://schemas.microsoft.com/office/powerpoint/2010/main" val="21343042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A8EE0-A304-E067-0DA7-10EAF1B9C8D2}"/>
              </a:ext>
            </a:extLst>
          </p:cNvPr>
          <p:cNvSpPr>
            <a:spLocks noGrp="1"/>
          </p:cNvSpPr>
          <p:nvPr>
            <p:ph type="title"/>
          </p:nvPr>
        </p:nvSpPr>
        <p:spPr/>
        <p:txBody>
          <a:bodyPr/>
          <a:lstStyle/>
          <a:p>
            <a:r>
              <a:rPr lang="en-GB"/>
              <a:t>Click to edit Master title style</a:t>
            </a:r>
            <a:endParaRPr lang="sv-SE"/>
          </a:p>
        </p:txBody>
      </p:sp>
      <p:sp>
        <p:nvSpPr>
          <p:cNvPr id="3" name="Date Placeholder 2">
            <a:extLst>
              <a:ext uri="{FF2B5EF4-FFF2-40B4-BE49-F238E27FC236}">
                <a16:creationId xmlns:a16="http://schemas.microsoft.com/office/drawing/2014/main" id="{7F64416C-2E9D-9A16-5082-E61842E9A9EC}"/>
              </a:ext>
            </a:extLst>
          </p:cNvPr>
          <p:cNvSpPr>
            <a:spLocks noGrp="1"/>
          </p:cNvSpPr>
          <p:nvPr>
            <p:ph type="dt" sz="half" idx="10"/>
          </p:nvPr>
        </p:nvSpPr>
        <p:spPr/>
        <p:txBody>
          <a:bodyPr/>
          <a:lstStyle/>
          <a:p>
            <a:fld id="{143CE132-17B4-0F43-B3C2-DA3D1AAE92A2}" type="datetimeFigureOut">
              <a:rPr lang="sv-SE" smtClean="0"/>
              <a:t>2025-01-19</a:t>
            </a:fld>
            <a:endParaRPr lang="sv-SE"/>
          </a:p>
        </p:txBody>
      </p:sp>
      <p:sp>
        <p:nvSpPr>
          <p:cNvPr id="4" name="Footer Placeholder 3">
            <a:extLst>
              <a:ext uri="{FF2B5EF4-FFF2-40B4-BE49-F238E27FC236}">
                <a16:creationId xmlns:a16="http://schemas.microsoft.com/office/drawing/2014/main" id="{5E7F439E-28DE-165F-E265-5A25787CAD0D}"/>
              </a:ext>
            </a:extLst>
          </p:cNvPr>
          <p:cNvSpPr>
            <a:spLocks noGrp="1"/>
          </p:cNvSpPr>
          <p:nvPr>
            <p:ph type="ftr" sz="quarter" idx="11"/>
          </p:nvPr>
        </p:nvSpPr>
        <p:spPr/>
        <p:txBody>
          <a:bodyPr/>
          <a:lstStyle/>
          <a:p>
            <a:endParaRPr lang="sv-SE"/>
          </a:p>
        </p:txBody>
      </p:sp>
      <p:sp>
        <p:nvSpPr>
          <p:cNvPr id="5" name="Slide Number Placeholder 4">
            <a:extLst>
              <a:ext uri="{FF2B5EF4-FFF2-40B4-BE49-F238E27FC236}">
                <a16:creationId xmlns:a16="http://schemas.microsoft.com/office/drawing/2014/main" id="{EDD8FC65-5CB2-69D0-83D8-4796BDCA4940}"/>
              </a:ext>
            </a:extLst>
          </p:cNvPr>
          <p:cNvSpPr>
            <a:spLocks noGrp="1"/>
          </p:cNvSpPr>
          <p:nvPr>
            <p:ph type="sldNum" sz="quarter" idx="12"/>
          </p:nvPr>
        </p:nvSpPr>
        <p:spPr/>
        <p:txBody>
          <a:bodyPr/>
          <a:lstStyle/>
          <a:p>
            <a:fld id="{64B9E412-E502-E049-A4D4-B3DBC7D7EBCC}" type="slidenum">
              <a:rPr lang="sv-SE" smtClean="0"/>
              <a:t>‹#›</a:t>
            </a:fld>
            <a:endParaRPr lang="sv-SE"/>
          </a:p>
        </p:txBody>
      </p:sp>
    </p:spTree>
    <p:extLst>
      <p:ext uri="{BB962C8B-B14F-4D97-AF65-F5344CB8AC3E}">
        <p14:creationId xmlns:p14="http://schemas.microsoft.com/office/powerpoint/2010/main" val="6280039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78AF7AD-3FDC-9B10-D93D-5424335FD1F0}"/>
              </a:ext>
            </a:extLst>
          </p:cNvPr>
          <p:cNvSpPr>
            <a:spLocks noGrp="1"/>
          </p:cNvSpPr>
          <p:nvPr>
            <p:ph type="dt" sz="half" idx="10"/>
          </p:nvPr>
        </p:nvSpPr>
        <p:spPr/>
        <p:txBody>
          <a:bodyPr/>
          <a:lstStyle/>
          <a:p>
            <a:fld id="{143CE132-17B4-0F43-B3C2-DA3D1AAE92A2}" type="datetimeFigureOut">
              <a:rPr lang="sv-SE" smtClean="0"/>
              <a:t>2025-01-19</a:t>
            </a:fld>
            <a:endParaRPr lang="sv-SE"/>
          </a:p>
        </p:txBody>
      </p:sp>
      <p:sp>
        <p:nvSpPr>
          <p:cNvPr id="3" name="Footer Placeholder 2">
            <a:extLst>
              <a:ext uri="{FF2B5EF4-FFF2-40B4-BE49-F238E27FC236}">
                <a16:creationId xmlns:a16="http://schemas.microsoft.com/office/drawing/2014/main" id="{FF7D3433-7885-A9AB-24CD-62E6D44931EB}"/>
              </a:ext>
            </a:extLst>
          </p:cNvPr>
          <p:cNvSpPr>
            <a:spLocks noGrp="1"/>
          </p:cNvSpPr>
          <p:nvPr>
            <p:ph type="ftr" sz="quarter" idx="11"/>
          </p:nvPr>
        </p:nvSpPr>
        <p:spPr/>
        <p:txBody>
          <a:bodyPr/>
          <a:lstStyle/>
          <a:p>
            <a:endParaRPr lang="sv-SE"/>
          </a:p>
        </p:txBody>
      </p:sp>
      <p:sp>
        <p:nvSpPr>
          <p:cNvPr id="4" name="Slide Number Placeholder 3">
            <a:extLst>
              <a:ext uri="{FF2B5EF4-FFF2-40B4-BE49-F238E27FC236}">
                <a16:creationId xmlns:a16="http://schemas.microsoft.com/office/drawing/2014/main" id="{59174B00-698B-C693-D714-AC73FBC7C516}"/>
              </a:ext>
            </a:extLst>
          </p:cNvPr>
          <p:cNvSpPr>
            <a:spLocks noGrp="1"/>
          </p:cNvSpPr>
          <p:nvPr>
            <p:ph type="sldNum" sz="quarter" idx="12"/>
          </p:nvPr>
        </p:nvSpPr>
        <p:spPr/>
        <p:txBody>
          <a:bodyPr/>
          <a:lstStyle/>
          <a:p>
            <a:fld id="{64B9E412-E502-E049-A4D4-B3DBC7D7EBCC}" type="slidenum">
              <a:rPr lang="sv-SE" smtClean="0"/>
              <a:t>‹#›</a:t>
            </a:fld>
            <a:endParaRPr lang="sv-SE"/>
          </a:p>
        </p:txBody>
      </p:sp>
    </p:spTree>
    <p:extLst>
      <p:ext uri="{BB962C8B-B14F-4D97-AF65-F5344CB8AC3E}">
        <p14:creationId xmlns:p14="http://schemas.microsoft.com/office/powerpoint/2010/main" val="1753482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Rubrikbild copy 1">
    <p:spTree>
      <p:nvGrpSpPr>
        <p:cNvPr id="1" name=""/>
        <p:cNvGrpSpPr/>
        <p:nvPr/>
      </p:nvGrpSpPr>
      <p:grpSpPr>
        <a:xfrm>
          <a:off x="0" y="0"/>
          <a:ext cx="0" cy="0"/>
          <a:chOff x="0" y="0"/>
          <a:chExt cx="0" cy="0"/>
        </a:xfrm>
      </p:grpSpPr>
      <p:pic>
        <p:nvPicPr>
          <p:cNvPr id="34" name="Strategy_Awards_Logo2017.png" descr="Strategy_Awards_Logo2017.png"/>
          <p:cNvPicPr>
            <a:picLocks noChangeAspect="1"/>
          </p:cNvPicPr>
          <p:nvPr/>
        </p:nvPicPr>
        <p:blipFill>
          <a:blip r:embed="rId2"/>
          <a:stretch>
            <a:fillRect/>
          </a:stretch>
        </p:blipFill>
        <p:spPr>
          <a:xfrm>
            <a:off x="11408356" y="6103482"/>
            <a:ext cx="748516" cy="736065"/>
          </a:xfrm>
          <a:prstGeom prst="rect">
            <a:avLst/>
          </a:prstGeom>
          <a:ln w="12700">
            <a:miter lim="400000"/>
          </a:ln>
        </p:spPr>
      </p:pic>
      <p:grpSp>
        <p:nvGrpSpPr>
          <p:cNvPr id="52" name="Group 1"/>
          <p:cNvGrpSpPr/>
          <p:nvPr/>
        </p:nvGrpSpPr>
        <p:grpSpPr>
          <a:xfrm>
            <a:off x="-273979" y="-101876"/>
            <a:ext cx="12739958" cy="7061752"/>
            <a:chOff x="-1" y="-1"/>
            <a:chExt cx="12739956" cy="7061750"/>
          </a:xfrm>
        </p:grpSpPr>
        <p:sp>
          <p:nvSpPr>
            <p:cNvPr id="35" name="Rektangel 2"/>
            <p:cNvSpPr/>
            <p:nvPr/>
          </p:nvSpPr>
          <p:spPr>
            <a:xfrm>
              <a:off x="-1" y="-1"/>
              <a:ext cx="12739956" cy="7061750"/>
            </a:xfrm>
            <a:prstGeom prst="rect">
              <a:avLst/>
            </a:prstGeom>
            <a:solidFill>
              <a:srgbClr val="FDEEF6"/>
            </a:solidFill>
            <a:ln w="12700" cap="flat">
              <a:noFill/>
              <a:miter lim="400000"/>
            </a:ln>
            <a:effectLst/>
          </p:spPr>
          <p:txBody>
            <a:bodyPr wrap="square" lIns="45718" tIns="45718" rIns="45718" bIns="45718" numCol="1" anchor="ctr">
              <a:noAutofit/>
            </a:bodyPr>
            <a:lstStyle/>
            <a:p>
              <a:pPr algn="ctr">
                <a:defRPr>
                  <a:solidFill>
                    <a:srgbClr val="E6EBE6"/>
                  </a:solidFill>
                  <a:latin typeface="+mj-lt"/>
                  <a:ea typeface="+mj-ea"/>
                  <a:cs typeface="+mj-cs"/>
                  <a:sym typeface="Calibri"/>
                </a:defRPr>
              </a:pPr>
              <a:endParaRPr/>
            </a:p>
          </p:txBody>
        </p:sp>
        <p:sp>
          <p:nvSpPr>
            <p:cNvPr id="36" name="Välj kategori och skriv bidraget utifrån vald kategori"/>
            <p:cNvSpPr txBox="1"/>
            <p:nvPr/>
          </p:nvSpPr>
          <p:spPr>
            <a:xfrm>
              <a:off x="1543977" y="900209"/>
              <a:ext cx="9432623" cy="48995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numCol="1" anchor="t">
              <a:spAutoFit/>
            </a:bodyPr>
            <a:lstStyle>
              <a:lvl1pPr>
                <a:defRPr sz="3000" b="1">
                  <a:solidFill>
                    <a:srgbClr val="000000"/>
                  </a:solidFill>
                  <a:latin typeface="+mj-lt"/>
                  <a:ea typeface="+mj-ea"/>
                  <a:cs typeface="+mj-cs"/>
                  <a:sym typeface="Calibri"/>
                </a:defRPr>
              </a:lvl1pPr>
            </a:lstStyle>
            <a:p>
              <a:r>
                <a:t>Välj kategori och skriv bidraget utifrån vald kategori</a:t>
              </a:r>
            </a:p>
          </p:txBody>
        </p:sp>
        <p:sp>
          <p:nvSpPr>
            <p:cNvPr id="37" name="Rectangle"/>
            <p:cNvSpPr/>
            <p:nvPr/>
          </p:nvSpPr>
          <p:spPr>
            <a:xfrm>
              <a:off x="1597232" y="2318738"/>
              <a:ext cx="2921002" cy="1266234"/>
            </a:xfrm>
            <a:prstGeom prst="rect">
              <a:avLst/>
            </a:prstGeom>
            <a:solidFill>
              <a:schemeClr val="accent2"/>
            </a:solidFill>
            <a:ln w="12700" cap="flat">
              <a:noFill/>
              <a:miter lim="400000"/>
            </a:ln>
            <a:effectLst/>
          </p:spPr>
          <p:txBody>
            <a:bodyPr wrap="square" lIns="45718" tIns="45718" rIns="45718" bIns="45718" numCol="1" anchor="ctr">
              <a:noAutofit/>
            </a:bodyPr>
            <a:lstStyle/>
            <a:p>
              <a:pPr>
                <a:defRPr>
                  <a:latin typeface="+mj-lt"/>
                  <a:ea typeface="+mj-ea"/>
                  <a:cs typeface="+mj-cs"/>
                  <a:sym typeface="Calibri"/>
                </a:defRPr>
              </a:pPr>
              <a:endParaRPr/>
            </a:p>
          </p:txBody>
        </p:sp>
        <p:sp>
          <p:nvSpPr>
            <p:cNvPr id="38" name="BETEENDE…"/>
            <p:cNvSpPr txBox="1"/>
            <p:nvPr/>
          </p:nvSpPr>
          <p:spPr>
            <a:xfrm>
              <a:off x="1695138" y="2373354"/>
              <a:ext cx="2540001" cy="75693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numCol="1" anchor="t">
              <a:spAutoFit/>
            </a:bodyPr>
            <a:lstStyle/>
            <a:p>
              <a:pPr>
                <a:lnSpc>
                  <a:spcPct val="110000"/>
                </a:lnSpc>
                <a:spcBef>
                  <a:spcPts val="200"/>
                </a:spcBef>
                <a:defRPr sz="1400">
                  <a:solidFill>
                    <a:srgbClr val="FFFFFF"/>
                  </a:solidFill>
                  <a:latin typeface="+mj-lt"/>
                  <a:ea typeface="+mj-ea"/>
                  <a:cs typeface="+mj-cs"/>
                  <a:sym typeface="Calibri"/>
                </a:defRPr>
              </a:pPr>
              <a:r>
                <a:t>BETEENDE</a:t>
              </a:r>
            </a:p>
            <a:p>
              <a:pPr>
                <a:defRPr sz="1400">
                  <a:solidFill>
                    <a:srgbClr val="FFFFFF"/>
                  </a:solidFill>
                  <a:latin typeface="+mj-lt"/>
                  <a:ea typeface="+mj-ea"/>
                  <a:cs typeface="+mj-cs"/>
                  <a:sym typeface="Calibri"/>
                </a:defRPr>
              </a:pPr>
              <a:r>
                <a:t>Syftet är att lösningen direkt ska påverka vad människor gör. </a:t>
              </a:r>
            </a:p>
          </p:txBody>
        </p:sp>
        <p:sp>
          <p:nvSpPr>
            <p:cNvPr id="39" name="Rectangle"/>
            <p:cNvSpPr/>
            <p:nvPr/>
          </p:nvSpPr>
          <p:spPr>
            <a:xfrm>
              <a:off x="4788520" y="2318738"/>
              <a:ext cx="2921002" cy="1266234"/>
            </a:xfrm>
            <a:prstGeom prst="rect">
              <a:avLst/>
            </a:prstGeom>
            <a:solidFill>
              <a:schemeClr val="accent5">
                <a:lumOff val="7303"/>
              </a:schemeClr>
            </a:solidFill>
            <a:ln w="12700" cap="flat">
              <a:noFill/>
              <a:miter lim="400000"/>
            </a:ln>
            <a:effectLst/>
          </p:spPr>
          <p:txBody>
            <a:bodyPr wrap="square" lIns="45718" tIns="45718" rIns="45718" bIns="45718" numCol="1" anchor="ctr">
              <a:noAutofit/>
            </a:bodyPr>
            <a:lstStyle/>
            <a:p>
              <a:pPr>
                <a:defRPr>
                  <a:latin typeface="+mj-lt"/>
                  <a:ea typeface="+mj-ea"/>
                  <a:cs typeface="+mj-cs"/>
                  <a:sym typeface="Calibri"/>
                </a:defRPr>
              </a:pPr>
              <a:endParaRPr/>
            </a:p>
          </p:txBody>
        </p:sp>
        <p:sp>
          <p:nvSpPr>
            <p:cNvPr id="40" name="Rectangle"/>
            <p:cNvSpPr/>
            <p:nvPr/>
          </p:nvSpPr>
          <p:spPr>
            <a:xfrm>
              <a:off x="7979808" y="2318738"/>
              <a:ext cx="2921002" cy="1266234"/>
            </a:xfrm>
            <a:prstGeom prst="rect">
              <a:avLst/>
            </a:prstGeom>
            <a:solidFill>
              <a:schemeClr val="accent2"/>
            </a:solidFill>
            <a:ln w="12700" cap="flat">
              <a:noFill/>
              <a:miter lim="400000"/>
            </a:ln>
            <a:effectLst/>
          </p:spPr>
          <p:txBody>
            <a:bodyPr wrap="square" lIns="45718" tIns="45718" rIns="45718" bIns="45718" numCol="1" anchor="ctr">
              <a:noAutofit/>
            </a:bodyPr>
            <a:lstStyle/>
            <a:p>
              <a:pPr>
                <a:defRPr>
                  <a:latin typeface="+mj-lt"/>
                  <a:ea typeface="+mj-ea"/>
                  <a:cs typeface="+mj-cs"/>
                  <a:sym typeface="Calibri"/>
                </a:defRPr>
              </a:pPr>
              <a:endParaRPr/>
            </a:p>
          </p:txBody>
        </p:sp>
        <p:sp>
          <p:nvSpPr>
            <p:cNvPr id="41" name="Rectangle"/>
            <p:cNvSpPr/>
            <p:nvPr/>
          </p:nvSpPr>
          <p:spPr>
            <a:xfrm>
              <a:off x="1597232" y="3833848"/>
              <a:ext cx="2921002" cy="1266233"/>
            </a:xfrm>
            <a:prstGeom prst="rect">
              <a:avLst/>
            </a:prstGeom>
            <a:solidFill>
              <a:schemeClr val="accent5">
                <a:lumOff val="7303"/>
              </a:schemeClr>
            </a:solidFill>
            <a:ln w="12700" cap="flat">
              <a:noFill/>
              <a:miter lim="400000"/>
            </a:ln>
            <a:effectLst/>
          </p:spPr>
          <p:txBody>
            <a:bodyPr wrap="square" lIns="45718" tIns="45718" rIns="45718" bIns="45718" numCol="1" anchor="ctr">
              <a:noAutofit/>
            </a:bodyPr>
            <a:lstStyle/>
            <a:p>
              <a:pPr>
                <a:defRPr>
                  <a:latin typeface="+mj-lt"/>
                  <a:ea typeface="+mj-ea"/>
                  <a:cs typeface="+mj-cs"/>
                  <a:sym typeface="Calibri"/>
                </a:defRPr>
              </a:pPr>
              <a:endParaRPr/>
            </a:p>
          </p:txBody>
        </p:sp>
        <p:sp>
          <p:nvSpPr>
            <p:cNvPr id="42" name="OPINION…"/>
            <p:cNvSpPr txBox="1"/>
            <p:nvPr/>
          </p:nvSpPr>
          <p:spPr>
            <a:xfrm>
              <a:off x="1695138" y="3884733"/>
              <a:ext cx="2540001" cy="119109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numCol="1" anchor="t">
              <a:spAutoFit/>
            </a:bodyPr>
            <a:lstStyle/>
            <a:p>
              <a:pPr>
                <a:lnSpc>
                  <a:spcPct val="110000"/>
                </a:lnSpc>
                <a:spcBef>
                  <a:spcPts val="200"/>
                </a:spcBef>
                <a:defRPr sz="1400">
                  <a:solidFill>
                    <a:srgbClr val="FFFFFF"/>
                  </a:solidFill>
                  <a:latin typeface="+mj-lt"/>
                  <a:ea typeface="+mj-ea"/>
                  <a:cs typeface="+mj-cs"/>
                  <a:sym typeface="Calibri"/>
                </a:defRPr>
              </a:pPr>
              <a:r>
                <a:rPr dirty="0"/>
                <a:t>OPINION</a:t>
              </a:r>
            </a:p>
            <a:p>
              <a:pPr>
                <a:defRPr sz="1400">
                  <a:solidFill>
                    <a:srgbClr val="FFFFFF"/>
                  </a:solidFill>
                  <a:latin typeface="+mj-lt"/>
                  <a:ea typeface="+mj-ea"/>
                  <a:cs typeface="+mj-cs"/>
                  <a:sym typeface="Calibri"/>
                </a:defRPr>
              </a:pPr>
              <a:r>
                <a:rPr lang="sv-SE" noProof="0" dirty="0"/>
                <a:t>Syftet är att driva en fråga, skapa dialog, debatt eller att etablera en arena att agera och kommunicera utifrån.</a:t>
              </a:r>
            </a:p>
          </p:txBody>
        </p:sp>
        <p:sp>
          <p:nvSpPr>
            <p:cNvPr id="43" name="Rectangle"/>
            <p:cNvSpPr/>
            <p:nvPr/>
          </p:nvSpPr>
          <p:spPr>
            <a:xfrm>
              <a:off x="1597232" y="5361657"/>
              <a:ext cx="2921002" cy="1266234"/>
            </a:xfrm>
            <a:prstGeom prst="rect">
              <a:avLst/>
            </a:prstGeom>
            <a:solidFill>
              <a:schemeClr val="accent2"/>
            </a:solidFill>
            <a:ln w="12700" cap="flat">
              <a:noFill/>
              <a:miter lim="400000"/>
            </a:ln>
            <a:effectLst/>
          </p:spPr>
          <p:txBody>
            <a:bodyPr wrap="square" lIns="45718" tIns="45718" rIns="45718" bIns="45718" numCol="1" anchor="ctr">
              <a:noAutofit/>
            </a:bodyPr>
            <a:lstStyle/>
            <a:p>
              <a:pPr>
                <a:defRPr>
                  <a:latin typeface="+mj-lt"/>
                  <a:ea typeface="+mj-ea"/>
                  <a:cs typeface="+mj-cs"/>
                  <a:sym typeface="Calibri"/>
                </a:defRPr>
              </a:pPr>
              <a:endParaRPr/>
            </a:p>
          </p:txBody>
        </p:sp>
        <p:sp>
          <p:nvSpPr>
            <p:cNvPr id="44" name="INTERNATIONELLT…"/>
            <p:cNvSpPr txBox="1"/>
            <p:nvPr/>
          </p:nvSpPr>
          <p:spPr>
            <a:xfrm>
              <a:off x="1695138" y="5403701"/>
              <a:ext cx="2540001" cy="98553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numCol="1" anchor="t">
              <a:spAutoFit/>
            </a:bodyPr>
            <a:lstStyle/>
            <a:p>
              <a:pPr>
                <a:lnSpc>
                  <a:spcPct val="110000"/>
                </a:lnSpc>
                <a:spcBef>
                  <a:spcPts val="200"/>
                </a:spcBef>
                <a:defRPr sz="1400">
                  <a:solidFill>
                    <a:srgbClr val="FFFFFF"/>
                  </a:solidFill>
                  <a:latin typeface="+mj-lt"/>
                  <a:ea typeface="+mj-ea"/>
                  <a:cs typeface="+mj-cs"/>
                  <a:sym typeface="Calibri"/>
                </a:defRPr>
              </a:pPr>
              <a:r>
                <a:t>INTERNATIONELLT</a:t>
              </a:r>
            </a:p>
            <a:p>
              <a:pPr>
                <a:defRPr sz="1400">
                  <a:solidFill>
                    <a:srgbClr val="FFFFFF"/>
                  </a:solidFill>
                  <a:latin typeface="+mj-lt"/>
                  <a:ea typeface="+mj-ea"/>
                  <a:cs typeface="+mj-cs"/>
                  <a:sym typeface="Calibri"/>
                </a:defRPr>
              </a:pPr>
              <a:r>
                <a:t>Syftet är att engagera människor, oavsett syfte i övrigt, i tre länder eller mer. </a:t>
              </a:r>
            </a:p>
          </p:txBody>
        </p:sp>
        <p:sp>
          <p:nvSpPr>
            <p:cNvPr id="45" name="Rectangle"/>
            <p:cNvSpPr/>
            <p:nvPr/>
          </p:nvSpPr>
          <p:spPr>
            <a:xfrm>
              <a:off x="4788520" y="3833848"/>
              <a:ext cx="2921002" cy="1266233"/>
            </a:xfrm>
            <a:prstGeom prst="rect">
              <a:avLst/>
            </a:prstGeom>
            <a:solidFill>
              <a:schemeClr val="accent2"/>
            </a:solidFill>
            <a:ln w="12700" cap="flat">
              <a:noFill/>
              <a:miter lim="400000"/>
            </a:ln>
            <a:effectLst/>
          </p:spPr>
          <p:txBody>
            <a:bodyPr wrap="square" lIns="45718" tIns="45718" rIns="45718" bIns="45718" numCol="1" anchor="ctr">
              <a:noAutofit/>
            </a:bodyPr>
            <a:lstStyle/>
            <a:p>
              <a:pPr>
                <a:defRPr>
                  <a:latin typeface="+mj-lt"/>
                  <a:ea typeface="+mj-ea"/>
                  <a:cs typeface="+mj-cs"/>
                  <a:sym typeface="Calibri"/>
                </a:defRPr>
              </a:pPr>
              <a:endParaRPr/>
            </a:p>
          </p:txBody>
        </p:sp>
        <p:sp>
          <p:nvSpPr>
            <p:cNvPr id="46" name="KANALVAL…"/>
            <p:cNvSpPr txBox="1"/>
            <p:nvPr/>
          </p:nvSpPr>
          <p:spPr>
            <a:xfrm>
              <a:off x="8077713" y="2373354"/>
              <a:ext cx="2755902" cy="119109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numCol="1" anchor="t">
              <a:spAutoFit/>
            </a:bodyPr>
            <a:lstStyle/>
            <a:p>
              <a:pPr>
                <a:lnSpc>
                  <a:spcPct val="110000"/>
                </a:lnSpc>
                <a:spcBef>
                  <a:spcPts val="200"/>
                </a:spcBef>
                <a:defRPr sz="1400">
                  <a:solidFill>
                    <a:srgbClr val="FFFFFF"/>
                  </a:solidFill>
                  <a:latin typeface="+mj-lt"/>
                  <a:ea typeface="+mj-ea"/>
                  <a:cs typeface="+mj-cs"/>
                  <a:sym typeface="Calibri"/>
                </a:defRPr>
              </a:pPr>
              <a:r>
                <a:rPr dirty="0"/>
                <a:t>KANALVAL</a:t>
              </a:r>
            </a:p>
            <a:p>
              <a:pPr>
                <a:defRPr sz="1400">
                  <a:solidFill>
                    <a:srgbClr val="FFFFFF"/>
                  </a:solidFill>
                  <a:latin typeface="+mj-lt"/>
                  <a:ea typeface="+mj-ea"/>
                  <a:cs typeface="+mj-cs"/>
                  <a:sym typeface="Calibri"/>
                </a:defRPr>
              </a:pPr>
              <a:r>
                <a:rPr lang="sv-SE" noProof="0" dirty="0"/>
                <a:t>Syftet är att påverka människor genom valet av kanal, media, budbärare, talesperson och/ eller sammanhang.</a:t>
              </a:r>
            </a:p>
          </p:txBody>
        </p:sp>
        <p:sp>
          <p:nvSpPr>
            <p:cNvPr id="47" name="Rectangle"/>
            <p:cNvSpPr/>
            <p:nvPr/>
          </p:nvSpPr>
          <p:spPr>
            <a:xfrm>
              <a:off x="7967108" y="3824404"/>
              <a:ext cx="2921002" cy="1266234"/>
            </a:xfrm>
            <a:prstGeom prst="rect">
              <a:avLst/>
            </a:prstGeom>
            <a:solidFill>
              <a:schemeClr val="accent5">
                <a:lumOff val="7303"/>
              </a:schemeClr>
            </a:solidFill>
            <a:ln w="12700" cap="flat">
              <a:noFill/>
              <a:miter lim="400000"/>
            </a:ln>
            <a:effectLst/>
          </p:spPr>
          <p:txBody>
            <a:bodyPr wrap="square" lIns="45718" tIns="45718" rIns="45718" bIns="45718" numCol="1" anchor="ctr">
              <a:noAutofit/>
            </a:bodyPr>
            <a:lstStyle/>
            <a:p>
              <a:pPr>
                <a:defRPr>
                  <a:latin typeface="+mj-lt"/>
                  <a:ea typeface="+mj-ea"/>
                  <a:cs typeface="+mj-cs"/>
                  <a:sym typeface="Calibri"/>
                </a:defRPr>
              </a:pPr>
              <a:endParaRPr/>
            </a:p>
          </p:txBody>
        </p:sp>
        <p:sp>
          <p:nvSpPr>
            <p:cNvPr id="48" name="LANSERING…"/>
            <p:cNvSpPr txBox="1"/>
            <p:nvPr/>
          </p:nvSpPr>
          <p:spPr>
            <a:xfrm>
              <a:off x="4873724" y="2373354"/>
              <a:ext cx="2565402" cy="98553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numCol="1" anchor="t">
              <a:spAutoFit/>
            </a:bodyPr>
            <a:lstStyle/>
            <a:p>
              <a:pPr>
                <a:lnSpc>
                  <a:spcPct val="110000"/>
                </a:lnSpc>
                <a:spcBef>
                  <a:spcPts val="200"/>
                </a:spcBef>
                <a:defRPr sz="1400">
                  <a:solidFill>
                    <a:srgbClr val="FFFFFF"/>
                  </a:solidFill>
                  <a:latin typeface="+mj-lt"/>
                  <a:ea typeface="+mj-ea"/>
                  <a:cs typeface="+mj-cs"/>
                  <a:sym typeface="Calibri"/>
                </a:defRPr>
              </a:pPr>
              <a:r>
                <a:t>LANSERING</a:t>
              </a:r>
            </a:p>
            <a:p>
              <a:pPr>
                <a:defRPr sz="1400">
                  <a:solidFill>
                    <a:srgbClr val="FFFFFF"/>
                  </a:solidFill>
                  <a:latin typeface="+mj-lt"/>
                  <a:ea typeface="+mj-ea"/>
                  <a:cs typeface="+mj-cs"/>
                  <a:sym typeface="Calibri"/>
                </a:defRPr>
              </a:pPr>
              <a:r>
                <a:t>Syftet är att lansera något nytt – </a:t>
              </a:r>
              <a:br/>
              <a:r>
                <a:t>t ex ett nytt varumärke, en ny produkt eller ett nytt erbjudande. </a:t>
              </a:r>
            </a:p>
          </p:txBody>
        </p:sp>
        <p:sp>
          <p:nvSpPr>
            <p:cNvPr id="49" name="Välj kategori för ditt bidrag och skriv sedan bidraget så att utmaning, lösning, påverkan och framgång speglar syftet för den kategori du valt. Samma jobb kan lämnas in i flera kategorier. Då skriver du en anpassad inlämning för varje kategori."/>
            <p:cNvSpPr txBox="1"/>
            <p:nvPr/>
          </p:nvSpPr>
          <p:spPr>
            <a:xfrm>
              <a:off x="1548064" y="1627143"/>
              <a:ext cx="9432623" cy="523216"/>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numCol="1" anchor="t">
              <a:spAutoFit/>
            </a:bodyPr>
            <a:lstStyle>
              <a:lvl1pPr defTabSz="457200">
                <a:defRPr sz="1400">
                  <a:solidFill>
                    <a:srgbClr val="000000"/>
                  </a:solidFill>
                  <a:latin typeface="+mj-lt"/>
                  <a:ea typeface="+mj-ea"/>
                  <a:cs typeface="+mj-cs"/>
                  <a:sym typeface="Calibri"/>
                </a:defRPr>
              </a:lvl1pPr>
            </a:lstStyle>
            <a:p>
              <a:r>
                <a:rPr dirty="0" err="1"/>
                <a:t>Välj</a:t>
              </a:r>
              <a:r>
                <a:rPr dirty="0"/>
                <a:t> </a:t>
              </a:r>
              <a:r>
                <a:rPr dirty="0" err="1"/>
                <a:t>kategori</a:t>
              </a:r>
              <a:r>
                <a:rPr dirty="0"/>
                <a:t> för </a:t>
              </a:r>
              <a:r>
                <a:rPr dirty="0" err="1"/>
                <a:t>ditt</a:t>
              </a:r>
              <a:r>
                <a:rPr dirty="0"/>
                <a:t> </a:t>
              </a:r>
              <a:r>
                <a:rPr dirty="0" err="1"/>
                <a:t>bidrag</a:t>
              </a:r>
              <a:r>
                <a:rPr dirty="0"/>
                <a:t> </a:t>
              </a:r>
              <a:r>
                <a:rPr dirty="0" err="1"/>
                <a:t>och</a:t>
              </a:r>
              <a:r>
                <a:rPr dirty="0"/>
                <a:t> </a:t>
              </a:r>
              <a:r>
                <a:rPr dirty="0" err="1"/>
                <a:t>skriv</a:t>
              </a:r>
              <a:r>
                <a:rPr dirty="0"/>
                <a:t> sedan </a:t>
              </a:r>
              <a:r>
                <a:rPr dirty="0" err="1"/>
                <a:t>bidraget</a:t>
              </a:r>
              <a:r>
                <a:rPr dirty="0"/>
                <a:t> </a:t>
              </a:r>
              <a:r>
                <a:rPr dirty="0" err="1"/>
                <a:t>så</a:t>
              </a:r>
              <a:r>
                <a:rPr dirty="0"/>
                <a:t> </a:t>
              </a:r>
              <a:r>
                <a:rPr dirty="0" err="1"/>
                <a:t>att</a:t>
              </a:r>
              <a:r>
                <a:rPr dirty="0"/>
                <a:t> </a:t>
              </a:r>
              <a:r>
                <a:rPr lang="sv-SE" dirty="0"/>
                <a:t>mål</a:t>
              </a:r>
              <a:r>
                <a:rPr dirty="0"/>
                <a:t>, </a:t>
              </a:r>
              <a:r>
                <a:rPr dirty="0" err="1"/>
                <a:t>lösning</a:t>
              </a:r>
              <a:r>
                <a:rPr dirty="0"/>
                <a:t>, </a:t>
              </a:r>
              <a:r>
                <a:rPr dirty="0" err="1"/>
                <a:t>påverkan</a:t>
              </a:r>
              <a:r>
                <a:rPr dirty="0"/>
                <a:t> </a:t>
              </a:r>
              <a:r>
                <a:rPr dirty="0" err="1"/>
                <a:t>och</a:t>
              </a:r>
              <a:r>
                <a:rPr dirty="0"/>
                <a:t> </a:t>
              </a:r>
              <a:r>
                <a:rPr dirty="0" err="1"/>
                <a:t>framgång</a:t>
              </a:r>
              <a:r>
                <a:rPr dirty="0"/>
                <a:t> </a:t>
              </a:r>
              <a:r>
                <a:rPr dirty="0" err="1"/>
                <a:t>speglar</a:t>
              </a:r>
              <a:r>
                <a:rPr dirty="0"/>
                <a:t> </a:t>
              </a:r>
              <a:r>
                <a:rPr dirty="0" err="1"/>
                <a:t>syftet</a:t>
              </a:r>
              <a:r>
                <a:rPr dirty="0"/>
                <a:t> för den </a:t>
              </a:r>
              <a:r>
                <a:rPr dirty="0" err="1"/>
                <a:t>kategori</a:t>
              </a:r>
              <a:r>
                <a:rPr dirty="0"/>
                <a:t> du </a:t>
              </a:r>
              <a:r>
                <a:rPr dirty="0" err="1"/>
                <a:t>valt</a:t>
              </a:r>
              <a:r>
                <a:rPr dirty="0"/>
                <a:t>. Samma </a:t>
              </a:r>
              <a:r>
                <a:rPr dirty="0" err="1"/>
                <a:t>jobb</a:t>
              </a:r>
              <a:r>
                <a:rPr dirty="0"/>
                <a:t> </a:t>
              </a:r>
              <a:r>
                <a:rPr dirty="0" err="1"/>
                <a:t>kan</a:t>
              </a:r>
              <a:r>
                <a:rPr dirty="0"/>
                <a:t> </a:t>
              </a:r>
              <a:r>
                <a:rPr dirty="0" err="1"/>
                <a:t>lämnas</a:t>
              </a:r>
              <a:r>
                <a:rPr dirty="0"/>
                <a:t> in </a:t>
              </a:r>
              <a:r>
                <a:rPr dirty="0" err="1"/>
                <a:t>i</a:t>
              </a:r>
              <a:r>
                <a:rPr dirty="0"/>
                <a:t> </a:t>
              </a:r>
              <a:r>
                <a:rPr dirty="0" err="1"/>
                <a:t>flera</a:t>
              </a:r>
              <a:r>
                <a:rPr dirty="0"/>
                <a:t> </a:t>
              </a:r>
              <a:r>
                <a:rPr dirty="0" err="1"/>
                <a:t>kategorier</a:t>
              </a:r>
              <a:r>
                <a:rPr dirty="0"/>
                <a:t>. </a:t>
              </a:r>
              <a:r>
                <a:rPr dirty="0" err="1"/>
                <a:t>Då</a:t>
              </a:r>
              <a:r>
                <a:rPr dirty="0"/>
                <a:t> </a:t>
              </a:r>
              <a:r>
                <a:rPr dirty="0" err="1"/>
                <a:t>skriver</a:t>
              </a:r>
              <a:r>
                <a:rPr dirty="0"/>
                <a:t> du </a:t>
              </a:r>
              <a:r>
                <a:rPr dirty="0" err="1"/>
                <a:t>en</a:t>
              </a:r>
              <a:r>
                <a:rPr dirty="0"/>
                <a:t> </a:t>
              </a:r>
              <a:r>
                <a:rPr dirty="0" err="1"/>
                <a:t>anpassad</a:t>
              </a:r>
              <a:r>
                <a:rPr dirty="0"/>
                <a:t> </a:t>
              </a:r>
              <a:r>
                <a:rPr dirty="0" err="1"/>
                <a:t>inlämning</a:t>
              </a:r>
              <a:r>
                <a:rPr dirty="0"/>
                <a:t> för </a:t>
              </a:r>
              <a:r>
                <a:rPr dirty="0" err="1"/>
                <a:t>varje</a:t>
              </a:r>
              <a:r>
                <a:rPr dirty="0"/>
                <a:t> </a:t>
              </a:r>
              <a:r>
                <a:rPr dirty="0" err="1"/>
                <a:t>kategori</a:t>
              </a:r>
              <a:r>
                <a:rPr dirty="0"/>
                <a:t>.</a:t>
              </a:r>
            </a:p>
          </p:txBody>
        </p:sp>
        <p:sp>
          <p:nvSpPr>
            <p:cNvPr id="50" name="NISCH…"/>
            <p:cNvSpPr txBox="1"/>
            <p:nvPr/>
          </p:nvSpPr>
          <p:spPr>
            <a:xfrm>
              <a:off x="8077713" y="3884733"/>
              <a:ext cx="2755902" cy="98553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numCol="1" anchor="t">
              <a:spAutoFit/>
            </a:bodyPr>
            <a:lstStyle/>
            <a:p>
              <a:pPr>
                <a:lnSpc>
                  <a:spcPct val="110000"/>
                </a:lnSpc>
                <a:spcBef>
                  <a:spcPts val="200"/>
                </a:spcBef>
                <a:defRPr sz="1400">
                  <a:solidFill>
                    <a:srgbClr val="FFFFFF"/>
                  </a:solidFill>
                  <a:latin typeface="+mj-lt"/>
                  <a:ea typeface="+mj-ea"/>
                  <a:cs typeface="+mj-cs"/>
                  <a:sym typeface="Calibri"/>
                </a:defRPr>
              </a:pPr>
              <a:r>
                <a:t>NISCH</a:t>
              </a:r>
            </a:p>
            <a:p>
              <a:pPr>
                <a:defRPr sz="1400">
                  <a:solidFill>
                    <a:srgbClr val="FFFFFF"/>
                  </a:solidFill>
                  <a:latin typeface="+mj-lt"/>
                  <a:ea typeface="+mj-ea"/>
                  <a:cs typeface="+mj-cs"/>
                  <a:sym typeface="Calibri"/>
                </a:defRPr>
              </a:pPr>
              <a:r>
                <a:t>Syftet är att nå in till en väl av- gränsad målgrupp eller en mindre, väl definierad, del av befolkningen.</a:t>
              </a:r>
            </a:p>
          </p:txBody>
        </p:sp>
        <p:sp>
          <p:nvSpPr>
            <p:cNvPr id="51" name="ATTITYD…"/>
            <p:cNvSpPr txBox="1"/>
            <p:nvPr/>
          </p:nvSpPr>
          <p:spPr>
            <a:xfrm>
              <a:off x="4861024" y="3884733"/>
              <a:ext cx="2590802" cy="975648"/>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numCol="1" anchor="t">
              <a:spAutoFit/>
            </a:bodyPr>
            <a:lstStyle/>
            <a:p>
              <a:pPr>
                <a:lnSpc>
                  <a:spcPct val="110000"/>
                </a:lnSpc>
                <a:spcBef>
                  <a:spcPts val="200"/>
                </a:spcBef>
                <a:defRPr sz="1400">
                  <a:solidFill>
                    <a:srgbClr val="FFFFFF"/>
                  </a:solidFill>
                  <a:latin typeface="+mj-lt"/>
                  <a:ea typeface="+mj-ea"/>
                  <a:cs typeface="+mj-cs"/>
                  <a:sym typeface="Calibri"/>
                </a:defRPr>
              </a:pPr>
              <a:r>
                <a:rPr dirty="0"/>
                <a:t>ATTITYD</a:t>
              </a:r>
            </a:p>
            <a:p>
              <a:pPr>
                <a:defRPr sz="1400">
                  <a:solidFill>
                    <a:srgbClr val="FFFFFF"/>
                  </a:solidFill>
                  <a:latin typeface="+mj-lt"/>
                  <a:ea typeface="+mj-ea"/>
                  <a:cs typeface="+mj-cs"/>
                  <a:sym typeface="Calibri"/>
                </a:defRPr>
              </a:pPr>
              <a:r>
                <a:rPr lang="sv-SE" noProof="0" dirty="0"/>
                <a:t>Syftet är att förstärka eller förändra vad människor känner, tänker, tycker eller vet.</a:t>
              </a:r>
            </a:p>
          </p:txBody>
        </p:sp>
      </p:grpSp>
      <p:sp>
        <p:nvSpPr>
          <p:cNvPr id="53"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65C310-88AA-D442-6B6A-D45BA9E3100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sv-SE"/>
          </a:p>
        </p:txBody>
      </p:sp>
      <p:sp>
        <p:nvSpPr>
          <p:cNvPr id="3" name="Content Placeholder 2">
            <a:extLst>
              <a:ext uri="{FF2B5EF4-FFF2-40B4-BE49-F238E27FC236}">
                <a16:creationId xmlns:a16="http://schemas.microsoft.com/office/drawing/2014/main" id="{CBCE741B-15D7-AEA8-6065-5BBEE4F0D62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sv-SE"/>
          </a:p>
        </p:txBody>
      </p:sp>
      <p:sp>
        <p:nvSpPr>
          <p:cNvPr id="4" name="Text Placeholder 3">
            <a:extLst>
              <a:ext uri="{FF2B5EF4-FFF2-40B4-BE49-F238E27FC236}">
                <a16:creationId xmlns:a16="http://schemas.microsoft.com/office/drawing/2014/main" id="{76DFF2F4-9FFF-A696-C470-D63F8218B6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1C221F8-5746-57E5-DDEE-7703AEDA3F24}"/>
              </a:ext>
            </a:extLst>
          </p:cNvPr>
          <p:cNvSpPr>
            <a:spLocks noGrp="1"/>
          </p:cNvSpPr>
          <p:nvPr>
            <p:ph type="dt" sz="half" idx="10"/>
          </p:nvPr>
        </p:nvSpPr>
        <p:spPr/>
        <p:txBody>
          <a:bodyPr/>
          <a:lstStyle/>
          <a:p>
            <a:fld id="{143CE132-17B4-0F43-B3C2-DA3D1AAE92A2}" type="datetimeFigureOut">
              <a:rPr lang="sv-SE" smtClean="0"/>
              <a:t>2025-01-19</a:t>
            </a:fld>
            <a:endParaRPr lang="sv-SE"/>
          </a:p>
        </p:txBody>
      </p:sp>
      <p:sp>
        <p:nvSpPr>
          <p:cNvPr id="6" name="Footer Placeholder 5">
            <a:extLst>
              <a:ext uri="{FF2B5EF4-FFF2-40B4-BE49-F238E27FC236}">
                <a16:creationId xmlns:a16="http://schemas.microsoft.com/office/drawing/2014/main" id="{2D040C72-D4A2-5F88-522D-7EE286750199}"/>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7D829EA3-F559-E1EC-5D46-CD05B47D34E5}"/>
              </a:ext>
            </a:extLst>
          </p:cNvPr>
          <p:cNvSpPr>
            <a:spLocks noGrp="1"/>
          </p:cNvSpPr>
          <p:nvPr>
            <p:ph type="sldNum" sz="quarter" idx="12"/>
          </p:nvPr>
        </p:nvSpPr>
        <p:spPr/>
        <p:txBody>
          <a:bodyPr/>
          <a:lstStyle/>
          <a:p>
            <a:fld id="{64B9E412-E502-E049-A4D4-B3DBC7D7EBCC}" type="slidenum">
              <a:rPr lang="sv-SE" smtClean="0"/>
              <a:t>‹#›</a:t>
            </a:fld>
            <a:endParaRPr lang="sv-SE"/>
          </a:p>
        </p:txBody>
      </p:sp>
    </p:spTree>
    <p:extLst>
      <p:ext uri="{BB962C8B-B14F-4D97-AF65-F5344CB8AC3E}">
        <p14:creationId xmlns:p14="http://schemas.microsoft.com/office/powerpoint/2010/main" val="7279610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14A23-1DA7-526C-62EB-8A8DBCDF92D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sv-SE"/>
          </a:p>
        </p:txBody>
      </p:sp>
      <p:sp>
        <p:nvSpPr>
          <p:cNvPr id="3" name="Picture Placeholder 2">
            <a:extLst>
              <a:ext uri="{FF2B5EF4-FFF2-40B4-BE49-F238E27FC236}">
                <a16:creationId xmlns:a16="http://schemas.microsoft.com/office/drawing/2014/main" id="{D0C0BBE7-C445-2547-78D0-90588D40D8B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a:extLst>
              <a:ext uri="{FF2B5EF4-FFF2-40B4-BE49-F238E27FC236}">
                <a16:creationId xmlns:a16="http://schemas.microsoft.com/office/drawing/2014/main" id="{78AF44A4-5049-D1EF-9652-AE0578BAD2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0D432BA-C7A0-1942-F255-7163D080949C}"/>
              </a:ext>
            </a:extLst>
          </p:cNvPr>
          <p:cNvSpPr>
            <a:spLocks noGrp="1"/>
          </p:cNvSpPr>
          <p:nvPr>
            <p:ph type="dt" sz="half" idx="10"/>
          </p:nvPr>
        </p:nvSpPr>
        <p:spPr/>
        <p:txBody>
          <a:bodyPr/>
          <a:lstStyle/>
          <a:p>
            <a:fld id="{143CE132-17B4-0F43-B3C2-DA3D1AAE92A2}" type="datetimeFigureOut">
              <a:rPr lang="sv-SE" smtClean="0"/>
              <a:t>2025-01-19</a:t>
            </a:fld>
            <a:endParaRPr lang="sv-SE"/>
          </a:p>
        </p:txBody>
      </p:sp>
      <p:sp>
        <p:nvSpPr>
          <p:cNvPr id="6" name="Footer Placeholder 5">
            <a:extLst>
              <a:ext uri="{FF2B5EF4-FFF2-40B4-BE49-F238E27FC236}">
                <a16:creationId xmlns:a16="http://schemas.microsoft.com/office/drawing/2014/main" id="{0B97B463-74BA-1D0A-7D6C-83124600A1DB}"/>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7A22CD03-D2AC-631B-D76C-C3702EE448FF}"/>
              </a:ext>
            </a:extLst>
          </p:cNvPr>
          <p:cNvSpPr>
            <a:spLocks noGrp="1"/>
          </p:cNvSpPr>
          <p:nvPr>
            <p:ph type="sldNum" sz="quarter" idx="12"/>
          </p:nvPr>
        </p:nvSpPr>
        <p:spPr/>
        <p:txBody>
          <a:bodyPr/>
          <a:lstStyle/>
          <a:p>
            <a:fld id="{64B9E412-E502-E049-A4D4-B3DBC7D7EBCC}" type="slidenum">
              <a:rPr lang="sv-SE" smtClean="0"/>
              <a:t>‹#›</a:t>
            </a:fld>
            <a:endParaRPr lang="sv-SE"/>
          </a:p>
        </p:txBody>
      </p:sp>
    </p:spTree>
    <p:extLst>
      <p:ext uri="{BB962C8B-B14F-4D97-AF65-F5344CB8AC3E}">
        <p14:creationId xmlns:p14="http://schemas.microsoft.com/office/powerpoint/2010/main" val="29394259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61EA3-BD25-0E87-0D1D-D8BCBD515CB7}"/>
              </a:ext>
            </a:extLst>
          </p:cNvPr>
          <p:cNvSpPr>
            <a:spLocks noGrp="1"/>
          </p:cNvSpPr>
          <p:nvPr>
            <p:ph type="title"/>
          </p:nvPr>
        </p:nvSpPr>
        <p:spPr/>
        <p:txBody>
          <a:bodyPr/>
          <a:lstStyle/>
          <a:p>
            <a:r>
              <a:rPr lang="en-GB"/>
              <a:t>Click to edit Master title style</a:t>
            </a:r>
            <a:endParaRPr lang="sv-SE"/>
          </a:p>
        </p:txBody>
      </p:sp>
      <p:sp>
        <p:nvSpPr>
          <p:cNvPr id="3" name="Vertical Text Placeholder 2">
            <a:extLst>
              <a:ext uri="{FF2B5EF4-FFF2-40B4-BE49-F238E27FC236}">
                <a16:creationId xmlns:a16="http://schemas.microsoft.com/office/drawing/2014/main" id="{66F710E7-E4E8-5EC6-97D1-359FBB4FCE06}"/>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sv-SE"/>
          </a:p>
        </p:txBody>
      </p:sp>
      <p:sp>
        <p:nvSpPr>
          <p:cNvPr id="4" name="Date Placeholder 3">
            <a:extLst>
              <a:ext uri="{FF2B5EF4-FFF2-40B4-BE49-F238E27FC236}">
                <a16:creationId xmlns:a16="http://schemas.microsoft.com/office/drawing/2014/main" id="{5344CB5E-9198-426A-E318-2FF5089116E8}"/>
              </a:ext>
            </a:extLst>
          </p:cNvPr>
          <p:cNvSpPr>
            <a:spLocks noGrp="1"/>
          </p:cNvSpPr>
          <p:nvPr>
            <p:ph type="dt" sz="half" idx="10"/>
          </p:nvPr>
        </p:nvSpPr>
        <p:spPr/>
        <p:txBody>
          <a:bodyPr/>
          <a:lstStyle/>
          <a:p>
            <a:fld id="{143CE132-17B4-0F43-B3C2-DA3D1AAE92A2}" type="datetimeFigureOut">
              <a:rPr lang="sv-SE" smtClean="0"/>
              <a:t>2025-01-19</a:t>
            </a:fld>
            <a:endParaRPr lang="sv-SE"/>
          </a:p>
        </p:txBody>
      </p:sp>
      <p:sp>
        <p:nvSpPr>
          <p:cNvPr id="5" name="Footer Placeholder 4">
            <a:extLst>
              <a:ext uri="{FF2B5EF4-FFF2-40B4-BE49-F238E27FC236}">
                <a16:creationId xmlns:a16="http://schemas.microsoft.com/office/drawing/2014/main" id="{D00F3B80-B42B-D540-3713-5C969CC506F5}"/>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72B04F39-C77A-6C76-3539-C0D7A0ACAEE8}"/>
              </a:ext>
            </a:extLst>
          </p:cNvPr>
          <p:cNvSpPr>
            <a:spLocks noGrp="1"/>
          </p:cNvSpPr>
          <p:nvPr>
            <p:ph type="sldNum" sz="quarter" idx="12"/>
          </p:nvPr>
        </p:nvSpPr>
        <p:spPr/>
        <p:txBody>
          <a:bodyPr/>
          <a:lstStyle/>
          <a:p>
            <a:fld id="{64B9E412-E502-E049-A4D4-B3DBC7D7EBCC}" type="slidenum">
              <a:rPr lang="sv-SE" smtClean="0"/>
              <a:t>‹#›</a:t>
            </a:fld>
            <a:endParaRPr lang="sv-SE"/>
          </a:p>
        </p:txBody>
      </p:sp>
    </p:spTree>
    <p:extLst>
      <p:ext uri="{BB962C8B-B14F-4D97-AF65-F5344CB8AC3E}">
        <p14:creationId xmlns:p14="http://schemas.microsoft.com/office/powerpoint/2010/main" val="23188487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0656CC-05E0-525B-D47A-E5B2F94F5DF0}"/>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sv-SE"/>
          </a:p>
        </p:txBody>
      </p:sp>
      <p:sp>
        <p:nvSpPr>
          <p:cNvPr id="3" name="Vertical Text Placeholder 2">
            <a:extLst>
              <a:ext uri="{FF2B5EF4-FFF2-40B4-BE49-F238E27FC236}">
                <a16:creationId xmlns:a16="http://schemas.microsoft.com/office/drawing/2014/main" id="{8D00F655-4BFB-7B7B-94BB-8EB5FF6F118E}"/>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sv-SE"/>
          </a:p>
        </p:txBody>
      </p:sp>
      <p:sp>
        <p:nvSpPr>
          <p:cNvPr id="4" name="Date Placeholder 3">
            <a:extLst>
              <a:ext uri="{FF2B5EF4-FFF2-40B4-BE49-F238E27FC236}">
                <a16:creationId xmlns:a16="http://schemas.microsoft.com/office/drawing/2014/main" id="{A7A0D755-0DFB-C32C-BB38-DE9B2C23ECED}"/>
              </a:ext>
            </a:extLst>
          </p:cNvPr>
          <p:cNvSpPr>
            <a:spLocks noGrp="1"/>
          </p:cNvSpPr>
          <p:nvPr>
            <p:ph type="dt" sz="half" idx="10"/>
          </p:nvPr>
        </p:nvSpPr>
        <p:spPr/>
        <p:txBody>
          <a:bodyPr/>
          <a:lstStyle/>
          <a:p>
            <a:fld id="{143CE132-17B4-0F43-B3C2-DA3D1AAE92A2}" type="datetimeFigureOut">
              <a:rPr lang="sv-SE" smtClean="0"/>
              <a:t>2025-01-19</a:t>
            </a:fld>
            <a:endParaRPr lang="sv-SE"/>
          </a:p>
        </p:txBody>
      </p:sp>
      <p:sp>
        <p:nvSpPr>
          <p:cNvPr id="5" name="Footer Placeholder 4">
            <a:extLst>
              <a:ext uri="{FF2B5EF4-FFF2-40B4-BE49-F238E27FC236}">
                <a16:creationId xmlns:a16="http://schemas.microsoft.com/office/drawing/2014/main" id="{73E1E75B-C9B0-599B-1D9A-BAD87E546610}"/>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ADD005C4-871B-2EB9-4C5A-DA89776B3D41}"/>
              </a:ext>
            </a:extLst>
          </p:cNvPr>
          <p:cNvSpPr>
            <a:spLocks noGrp="1"/>
          </p:cNvSpPr>
          <p:nvPr>
            <p:ph type="sldNum" sz="quarter" idx="12"/>
          </p:nvPr>
        </p:nvSpPr>
        <p:spPr/>
        <p:txBody>
          <a:bodyPr/>
          <a:lstStyle/>
          <a:p>
            <a:fld id="{64B9E412-E502-E049-A4D4-B3DBC7D7EBCC}" type="slidenum">
              <a:rPr lang="sv-SE" smtClean="0"/>
              <a:t>‹#›</a:t>
            </a:fld>
            <a:endParaRPr lang="sv-SE"/>
          </a:p>
        </p:txBody>
      </p:sp>
    </p:spTree>
    <p:extLst>
      <p:ext uri="{BB962C8B-B14F-4D97-AF65-F5344CB8AC3E}">
        <p14:creationId xmlns:p14="http://schemas.microsoft.com/office/powerpoint/2010/main" val="2207551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Rubrikbild copy">
    <p:spTree>
      <p:nvGrpSpPr>
        <p:cNvPr id="1" name=""/>
        <p:cNvGrpSpPr/>
        <p:nvPr/>
      </p:nvGrpSpPr>
      <p:grpSpPr>
        <a:xfrm>
          <a:off x="0" y="0"/>
          <a:ext cx="0" cy="0"/>
          <a:chOff x="0" y="0"/>
          <a:chExt cx="0" cy="0"/>
        </a:xfrm>
      </p:grpSpPr>
      <p:pic>
        <p:nvPicPr>
          <p:cNvPr id="60" name="Strategy_Awards_Logo2017.png" descr="Strategy_Awards_Logo2017.png"/>
          <p:cNvPicPr>
            <a:picLocks noChangeAspect="1"/>
          </p:cNvPicPr>
          <p:nvPr/>
        </p:nvPicPr>
        <p:blipFill>
          <a:blip r:embed="rId2"/>
          <a:stretch>
            <a:fillRect/>
          </a:stretch>
        </p:blipFill>
        <p:spPr>
          <a:xfrm>
            <a:off x="11408356" y="6103482"/>
            <a:ext cx="748516" cy="736065"/>
          </a:xfrm>
          <a:prstGeom prst="rect">
            <a:avLst/>
          </a:prstGeom>
          <a:ln w="12700">
            <a:miter lim="400000"/>
          </a:ln>
        </p:spPr>
      </p:pic>
      <p:grpSp>
        <p:nvGrpSpPr>
          <p:cNvPr id="64" name="Group 1"/>
          <p:cNvGrpSpPr/>
          <p:nvPr/>
        </p:nvGrpSpPr>
        <p:grpSpPr>
          <a:xfrm>
            <a:off x="-87216" y="-101876"/>
            <a:ext cx="12739958" cy="7061752"/>
            <a:chOff x="-1" y="-1"/>
            <a:chExt cx="12739956" cy="7061750"/>
          </a:xfrm>
        </p:grpSpPr>
        <p:sp>
          <p:nvSpPr>
            <p:cNvPr id="61" name="Rektangel 2"/>
            <p:cNvSpPr/>
            <p:nvPr/>
          </p:nvSpPr>
          <p:spPr>
            <a:xfrm>
              <a:off x="-1" y="-1"/>
              <a:ext cx="12739956" cy="7061750"/>
            </a:xfrm>
            <a:prstGeom prst="rect">
              <a:avLst/>
            </a:prstGeom>
            <a:solidFill>
              <a:srgbClr val="CFFDFF"/>
            </a:solidFill>
            <a:ln w="12700" cap="flat">
              <a:noFill/>
              <a:miter lim="400000"/>
            </a:ln>
            <a:effectLst/>
          </p:spPr>
          <p:txBody>
            <a:bodyPr wrap="square" lIns="45718" tIns="45718" rIns="45718" bIns="45718" numCol="1" anchor="ctr">
              <a:noAutofit/>
            </a:bodyPr>
            <a:lstStyle/>
            <a:p>
              <a:pPr algn="ctr">
                <a:defRPr>
                  <a:solidFill>
                    <a:srgbClr val="E6EBE6"/>
                  </a:solidFill>
                  <a:latin typeface="+mj-lt"/>
                  <a:ea typeface="+mj-ea"/>
                  <a:cs typeface="+mj-cs"/>
                  <a:sym typeface="Calibri"/>
                </a:defRPr>
              </a:pPr>
              <a:endParaRPr/>
            </a:p>
          </p:txBody>
        </p:sp>
        <p:sp>
          <p:nvSpPr>
            <p:cNvPr id="62" name="Summering = bidraget på max 100 ord"/>
            <p:cNvSpPr txBox="1"/>
            <p:nvPr/>
          </p:nvSpPr>
          <p:spPr>
            <a:xfrm>
              <a:off x="1357213" y="900209"/>
              <a:ext cx="8253143" cy="48995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numCol="1" anchor="t">
              <a:spAutoFit/>
            </a:bodyPr>
            <a:lstStyle>
              <a:lvl1pPr>
                <a:defRPr sz="3000" b="1">
                  <a:solidFill>
                    <a:srgbClr val="000000"/>
                  </a:solidFill>
                  <a:latin typeface="+mj-lt"/>
                  <a:ea typeface="+mj-ea"/>
                  <a:cs typeface="+mj-cs"/>
                  <a:sym typeface="Calibri"/>
                </a:defRPr>
              </a:lvl1pPr>
            </a:lstStyle>
            <a:p>
              <a:r>
                <a:t>Summering = bidraget på max 100 ord</a:t>
              </a:r>
            </a:p>
          </p:txBody>
        </p:sp>
        <p:sp>
          <p:nvSpPr>
            <p:cNvPr id="63" name="På denna enda slide summerar du bidraget i en lättillgänglig beskrivning och en representativ bild.…"/>
            <p:cNvSpPr txBox="1"/>
            <p:nvPr/>
          </p:nvSpPr>
          <p:spPr>
            <a:xfrm>
              <a:off x="1357214" y="1625874"/>
              <a:ext cx="9652001" cy="1556836"/>
            </a:xfrm>
            <a:prstGeom prst="rect">
              <a:avLst/>
            </a:prstGeom>
            <a:solidFill>
              <a:srgbClr val="797979"/>
            </a:solid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27000" tIns="127000" rIns="127000" bIns="127000" numCol="1" anchor="t">
              <a:spAutoFit/>
            </a:bodyPr>
            <a:lstStyle/>
            <a:p>
              <a:pPr>
                <a:spcBef>
                  <a:spcPts val="500"/>
                </a:spcBef>
                <a:defRPr sz="1200">
                  <a:solidFill>
                    <a:srgbClr val="FFFFFF"/>
                  </a:solidFill>
                  <a:latin typeface="+mj-lt"/>
                  <a:ea typeface="+mj-ea"/>
                  <a:cs typeface="+mj-cs"/>
                  <a:sym typeface="Calibri"/>
                </a:defRPr>
              </a:pPr>
              <a:r>
                <a:rPr lang="sv-SE" noProof="0" dirty="0"/>
                <a:t>På denna </a:t>
              </a:r>
              <a:r>
                <a:rPr lang="sv-SE" u="sng" noProof="0" dirty="0"/>
                <a:t>enda</a:t>
              </a:r>
              <a:r>
                <a:rPr lang="sv-SE" noProof="0" dirty="0"/>
                <a:t> </a:t>
              </a:r>
              <a:r>
                <a:rPr lang="sv-SE" noProof="0" dirty="0" err="1"/>
                <a:t>slide</a:t>
              </a:r>
              <a:r>
                <a:rPr lang="sv-SE" noProof="0" dirty="0"/>
                <a:t> summerar du bidraget i en lättillgänglig beskrivning och en representativ bild. </a:t>
              </a:r>
            </a:p>
            <a:p>
              <a:pPr>
                <a:spcBef>
                  <a:spcPts val="500"/>
                </a:spcBef>
                <a:defRPr sz="1200">
                  <a:solidFill>
                    <a:srgbClr val="FFFFFF"/>
                  </a:solidFill>
                  <a:latin typeface="+mj-lt"/>
                  <a:ea typeface="+mj-ea"/>
                  <a:cs typeface="+mj-cs"/>
                  <a:sym typeface="Calibri"/>
                </a:defRPr>
              </a:pPr>
              <a:r>
                <a:rPr lang="sv-SE" noProof="0" dirty="0"/>
                <a:t>Summeringen bör</a:t>
              </a:r>
              <a:r>
                <a:rPr lang="sv-SE" b="1" noProof="0" dirty="0"/>
                <a:t> i korthet beskriva: Vad var utmaningen och vad utmärker lösningen? Vilket strategiskt vägval var avgörande för lösningen och framgången? Hur påverkades människor? </a:t>
              </a:r>
              <a:r>
                <a:rPr lang="sv-SE" noProof="0" dirty="0"/>
                <a:t>När du skriver summeringen, se till att den speglar syftet i den kategori du anmäler bidraget till. </a:t>
              </a:r>
            </a:p>
            <a:p>
              <a:pPr>
                <a:spcBef>
                  <a:spcPts val="500"/>
                </a:spcBef>
                <a:defRPr sz="1200">
                  <a:solidFill>
                    <a:srgbClr val="FFFFFF"/>
                  </a:solidFill>
                  <a:latin typeface="+mj-lt"/>
                  <a:ea typeface="+mj-ea"/>
                  <a:cs typeface="+mj-cs"/>
                  <a:sym typeface="Calibri"/>
                </a:defRPr>
              </a:pPr>
              <a:r>
                <a:rPr lang="sv-SE" noProof="0" dirty="0"/>
                <a:t>Lägg in en </a:t>
              </a:r>
              <a:r>
                <a:rPr lang="sv-SE" b="1" noProof="0" dirty="0"/>
                <a:t>representativ bild av lösningen</a:t>
              </a:r>
              <a:r>
                <a:rPr lang="sv-SE" noProof="0" dirty="0"/>
                <a:t>, länka bilden om lösningen är rörlig.</a:t>
              </a:r>
            </a:p>
            <a:p>
              <a:pPr>
                <a:spcBef>
                  <a:spcPts val="500"/>
                </a:spcBef>
                <a:defRPr sz="1200">
                  <a:solidFill>
                    <a:srgbClr val="FFFFFF"/>
                  </a:solidFill>
                  <a:latin typeface="+mj-lt"/>
                  <a:ea typeface="+mj-ea"/>
                  <a:cs typeface="+mj-cs"/>
                  <a:sym typeface="Calibri"/>
                </a:defRPr>
              </a:pPr>
              <a:r>
                <a:rPr lang="sv-SE" noProof="0" dirty="0"/>
                <a:t>I och med att bidraget lämnas in, ger inlämnaren sitt tillstånd till </a:t>
              </a:r>
              <a:r>
                <a:rPr lang="sv-SE" noProof="0" dirty="0" err="1"/>
                <a:t>Strategy</a:t>
              </a:r>
              <a:r>
                <a:rPr lang="sv-SE" noProof="0" dirty="0"/>
                <a:t> Awards Sweden att publicera Summeringen på den är sliden i samband med marknadsföring av tävlingen eller vid av </a:t>
              </a:r>
              <a:r>
                <a:rPr lang="sv-SE" noProof="0" dirty="0" err="1"/>
                <a:t>Strategy</a:t>
              </a:r>
              <a:r>
                <a:rPr lang="sv-SE" noProof="0" dirty="0"/>
                <a:t> Awards anordnat evenemang.</a:t>
              </a:r>
            </a:p>
          </p:txBody>
        </p:sp>
      </p:grpSp>
      <p:sp>
        <p:nvSpPr>
          <p:cNvPr id="65"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Rubrik och innehåll">
    <p:spTree>
      <p:nvGrpSpPr>
        <p:cNvPr id="1" name=""/>
        <p:cNvGrpSpPr/>
        <p:nvPr/>
      </p:nvGrpSpPr>
      <p:grpSpPr>
        <a:xfrm>
          <a:off x="0" y="0"/>
          <a:ext cx="0" cy="0"/>
          <a:chOff x="0" y="0"/>
          <a:chExt cx="0" cy="0"/>
        </a:xfrm>
      </p:grpSpPr>
      <p:grpSp>
        <p:nvGrpSpPr>
          <p:cNvPr id="75" name="Group 1"/>
          <p:cNvGrpSpPr/>
          <p:nvPr/>
        </p:nvGrpSpPr>
        <p:grpSpPr>
          <a:xfrm>
            <a:off x="-87216" y="-101876"/>
            <a:ext cx="12739958" cy="7061752"/>
            <a:chOff x="-1" y="-1"/>
            <a:chExt cx="12739956" cy="7061750"/>
          </a:xfrm>
        </p:grpSpPr>
        <p:sp>
          <p:nvSpPr>
            <p:cNvPr id="72" name="Rektangel 2"/>
            <p:cNvSpPr/>
            <p:nvPr/>
          </p:nvSpPr>
          <p:spPr>
            <a:xfrm>
              <a:off x="-1" y="-1"/>
              <a:ext cx="12739956" cy="7061750"/>
            </a:xfrm>
            <a:prstGeom prst="rect">
              <a:avLst/>
            </a:prstGeom>
            <a:solidFill>
              <a:srgbClr val="F5FFDC"/>
            </a:solidFill>
            <a:ln w="12700" cap="flat">
              <a:noFill/>
              <a:miter lim="400000"/>
            </a:ln>
            <a:effectLst/>
          </p:spPr>
          <p:txBody>
            <a:bodyPr wrap="square" lIns="45718" tIns="45718" rIns="45718" bIns="45718" numCol="1" anchor="ctr">
              <a:noAutofit/>
            </a:bodyPr>
            <a:lstStyle/>
            <a:p>
              <a:pPr algn="ctr">
                <a:defRPr>
                  <a:solidFill>
                    <a:srgbClr val="E6EBE6"/>
                  </a:solidFill>
                  <a:latin typeface="+mj-lt"/>
                  <a:ea typeface="+mj-ea"/>
                  <a:cs typeface="+mj-cs"/>
                  <a:sym typeface="Calibri"/>
                </a:defRPr>
              </a:pPr>
              <a:endParaRPr/>
            </a:p>
          </p:txBody>
        </p:sp>
        <p:sp>
          <p:nvSpPr>
            <p:cNvPr id="73" name="Utmaning, syfte och mätbara delmål"/>
            <p:cNvSpPr txBox="1"/>
            <p:nvPr/>
          </p:nvSpPr>
          <p:spPr>
            <a:xfrm>
              <a:off x="1357213" y="900209"/>
              <a:ext cx="7305290" cy="55399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numCol="1" anchor="t">
              <a:spAutoFit/>
            </a:bodyPr>
            <a:lstStyle>
              <a:lvl1pPr>
                <a:defRPr sz="3000" b="1">
                  <a:solidFill>
                    <a:srgbClr val="000000"/>
                  </a:solidFill>
                  <a:latin typeface="+mj-lt"/>
                  <a:ea typeface="+mj-ea"/>
                  <a:cs typeface="+mj-cs"/>
                  <a:sym typeface="Calibri"/>
                </a:defRPr>
              </a:lvl1pPr>
            </a:lstStyle>
            <a:p>
              <a:r>
                <a:rPr lang="sv-SE" dirty="0"/>
                <a:t>Mål – u</a:t>
              </a:r>
              <a:r>
                <a:rPr dirty="0" err="1"/>
                <a:t>tmaning</a:t>
              </a:r>
              <a:r>
                <a:rPr dirty="0"/>
                <a:t>, </a:t>
              </a:r>
              <a:r>
                <a:rPr dirty="0" err="1"/>
                <a:t>syfte</a:t>
              </a:r>
              <a:r>
                <a:rPr dirty="0"/>
                <a:t> </a:t>
              </a:r>
              <a:r>
                <a:rPr dirty="0" err="1"/>
                <a:t>och</a:t>
              </a:r>
              <a:r>
                <a:rPr dirty="0"/>
                <a:t> </a:t>
              </a:r>
              <a:r>
                <a:rPr dirty="0" err="1"/>
                <a:t>mätbara</a:t>
              </a:r>
              <a:r>
                <a:rPr dirty="0"/>
                <a:t> </a:t>
              </a:r>
              <a:r>
                <a:rPr dirty="0" err="1"/>
                <a:t>delmål</a:t>
              </a:r>
              <a:endParaRPr dirty="0"/>
            </a:p>
          </p:txBody>
        </p:sp>
        <p:sp>
          <p:nvSpPr>
            <p:cNvPr id="74" name="Att definiera utmaningen och vad som ska uppnås innefattas i de strategiska vägvalen.…"/>
            <p:cNvSpPr txBox="1"/>
            <p:nvPr/>
          </p:nvSpPr>
          <p:spPr>
            <a:xfrm>
              <a:off x="1357214" y="1625873"/>
              <a:ext cx="9652001" cy="2423739"/>
            </a:xfrm>
            <a:prstGeom prst="rect">
              <a:avLst/>
            </a:prstGeom>
            <a:solidFill>
              <a:srgbClr val="797979"/>
            </a:solid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27000" tIns="127000" rIns="127000" bIns="127000" numCol="1" anchor="t">
              <a:spAutoFit/>
            </a:bodyPr>
            <a:lstStyle/>
            <a:p>
              <a:pPr>
                <a:spcBef>
                  <a:spcPts val="500"/>
                </a:spcBef>
                <a:defRPr sz="1200">
                  <a:solidFill>
                    <a:srgbClr val="FFFFFF"/>
                  </a:solidFill>
                  <a:latin typeface="+mj-lt"/>
                  <a:ea typeface="+mj-ea"/>
                  <a:cs typeface="+mj-cs"/>
                  <a:sym typeface="Calibri"/>
                </a:defRPr>
              </a:pPr>
              <a:r>
                <a:rPr lang="sv-SE" noProof="0" dirty="0"/>
                <a:t>Att definiera målen och vad som ska uppnås hänger ihop med de </a:t>
              </a:r>
              <a:r>
                <a:rPr lang="sv-SE" b="1" noProof="0" dirty="0"/>
                <a:t>strategiska vägvalen</a:t>
              </a:r>
              <a:r>
                <a:rPr lang="sv-SE" noProof="0" dirty="0"/>
                <a:t>. </a:t>
              </a:r>
            </a:p>
            <a:p>
              <a:pPr>
                <a:spcBef>
                  <a:spcPts val="500"/>
                </a:spcBef>
                <a:defRPr sz="1200" b="1">
                  <a:solidFill>
                    <a:srgbClr val="FFFFFF"/>
                  </a:solidFill>
                  <a:latin typeface="+mj-lt"/>
                  <a:ea typeface="+mj-ea"/>
                  <a:cs typeface="+mj-cs"/>
                  <a:sym typeface="Calibri"/>
                </a:defRPr>
              </a:pPr>
              <a:r>
                <a:rPr lang="sv-SE" noProof="0" dirty="0"/>
                <a:t>Utmaning</a:t>
              </a:r>
              <a:r>
                <a:rPr lang="sv-SE" b="0" noProof="0" dirty="0"/>
                <a:t> ska fånga varumärkets utgångsläge, situationen inför marknadssatsningen; problemet eller möjligheten, den bakomliggande orsaken och varför det var en utmaning. Utmaningen ska även förmedla relevanta förutsättningar vad gäller t ex resurser, kategorin, konkurrenterna eller omvärldsfaktorer.</a:t>
              </a:r>
            </a:p>
            <a:p>
              <a:pPr>
                <a:spcBef>
                  <a:spcPts val="500"/>
                </a:spcBef>
                <a:defRPr sz="1200" b="1">
                  <a:solidFill>
                    <a:srgbClr val="FFFFFF"/>
                  </a:solidFill>
                  <a:latin typeface="+mj-lt"/>
                  <a:ea typeface="+mj-ea"/>
                  <a:cs typeface="+mj-cs"/>
                  <a:sym typeface="Calibri"/>
                </a:defRPr>
              </a:pPr>
              <a:r>
                <a:rPr lang="sv-SE" noProof="0" dirty="0"/>
                <a:t>Syfte</a:t>
              </a:r>
              <a:r>
                <a:rPr lang="sv-SE" b="0" noProof="0" dirty="0"/>
                <a:t> ska adressera utmaningen och förmedla det som behövde uppnås; värdet / framgången insatsen ska bidra med till företaget / organisationen. </a:t>
              </a:r>
            </a:p>
            <a:p>
              <a:pPr>
                <a:spcBef>
                  <a:spcPts val="500"/>
                </a:spcBef>
                <a:defRPr sz="1200" b="1">
                  <a:solidFill>
                    <a:srgbClr val="FFFFFF"/>
                  </a:solidFill>
                  <a:latin typeface="+mj-lt"/>
                  <a:ea typeface="+mj-ea"/>
                  <a:cs typeface="+mj-cs"/>
                  <a:sym typeface="Calibri"/>
                </a:defRPr>
              </a:pPr>
              <a:r>
                <a:rPr lang="sv-SE" noProof="0" dirty="0"/>
                <a:t>Mätbara delmål</a:t>
              </a:r>
              <a:r>
                <a:rPr lang="sv-SE" b="0" noProof="0" dirty="0"/>
                <a:t> är nödvändiga attityd- och beteendesteg på vägen mot att uppnå syftet. De ska vara relevanta, konkreta, realistiska, tidsbestämda och kvantifierbara. </a:t>
              </a:r>
            </a:p>
            <a:p>
              <a:pPr>
                <a:spcBef>
                  <a:spcPts val="500"/>
                </a:spcBef>
                <a:defRPr sz="1200">
                  <a:solidFill>
                    <a:srgbClr val="FFFFFF"/>
                  </a:solidFill>
                  <a:latin typeface="+mj-lt"/>
                  <a:ea typeface="+mj-ea"/>
                  <a:cs typeface="+mj-cs"/>
                  <a:sym typeface="Calibri"/>
                </a:defRPr>
              </a:pPr>
              <a:r>
                <a:rPr lang="sv-SE" noProof="0" dirty="0"/>
                <a:t>På dessa </a:t>
              </a:r>
              <a:r>
                <a:rPr lang="sv-SE" u="sng" noProof="0" dirty="0"/>
                <a:t>max två </a:t>
              </a:r>
              <a:r>
                <a:rPr lang="sv-SE" u="sng" noProof="0" dirty="0" err="1"/>
                <a:t>slides</a:t>
              </a:r>
              <a:r>
                <a:rPr lang="sv-SE" noProof="0" dirty="0"/>
                <a:t> </a:t>
              </a:r>
              <a:r>
                <a:rPr lang="sv-SE" b="1" noProof="0" dirty="0"/>
                <a:t>beskriver och/eller illustrerar (grafer, modeller </a:t>
              </a:r>
              <a:r>
                <a:rPr lang="sv-SE" b="1" noProof="0" dirty="0" err="1"/>
                <a:t>etc</a:t>
              </a:r>
              <a:r>
                <a:rPr lang="sv-SE" b="1" noProof="0" dirty="0"/>
                <a:t>) du, hur ni definierade utmaning, syfte och mätbara delmål och varför ni valde just dessa. </a:t>
              </a:r>
            </a:p>
            <a:p>
              <a:pPr>
                <a:spcBef>
                  <a:spcPts val="500"/>
                </a:spcBef>
                <a:defRPr sz="1200">
                  <a:solidFill>
                    <a:srgbClr val="FFFFFF"/>
                  </a:solidFill>
                  <a:latin typeface="+mj-lt"/>
                  <a:ea typeface="+mj-ea"/>
                  <a:cs typeface="+mj-cs"/>
                  <a:sym typeface="Calibri"/>
                </a:defRPr>
              </a:pPr>
              <a:r>
                <a:rPr lang="sv-SE" noProof="0" dirty="0"/>
                <a:t>Redovisa relevanta studier, för- och/eller eftermätningar, inklusive källa, titel, karaktär/typ, datum samt producent/institut/författare.</a:t>
              </a:r>
            </a:p>
          </p:txBody>
        </p:sp>
      </p:grpSp>
      <p:pic>
        <p:nvPicPr>
          <p:cNvPr id="76" name="Strategy_Awards_Logo2017.png" descr="Strategy_Awards_Logo2017.png"/>
          <p:cNvPicPr>
            <a:picLocks noChangeAspect="1"/>
          </p:cNvPicPr>
          <p:nvPr/>
        </p:nvPicPr>
        <p:blipFill>
          <a:blip r:embed="rId2"/>
          <a:stretch>
            <a:fillRect/>
          </a:stretch>
        </p:blipFill>
        <p:spPr>
          <a:xfrm>
            <a:off x="11408356" y="6103482"/>
            <a:ext cx="748516" cy="736065"/>
          </a:xfrm>
          <a:prstGeom prst="rect">
            <a:avLst/>
          </a:prstGeom>
          <a:ln w="12700">
            <a:miter lim="400000"/>
          </a:ln>
        </p:spPr>
      </p:pic>
      <p:sp>
        <p:nvSpPr>
          <p:cNvPr id="77"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Rubrik och innehåll copy 3">
    <p:spTree>
      <p:nvGrpSpPr>
        <p:cNvPr id="1" name=""/>
        <p:cNvGrpSpPr/>
        <p:nvPr/>
      </p:nvGrpSpPr>
      <p:grpSpPr>
        <a:xfrm>
          <a:off x="0" y="0"/>
          <a:ext cx="0" cy="0"/>
          <a:chOff x="0" y="0"/>
          <a:chExt cx="0" cy="0"/>
        </a:xfrm>
      </p:grpSpPr>
      <p:grpSp>
        <p:nvGrpSpPr>
          <p:cNvPr id="86" name="Group 1"/>
          <p:cNvGrpSpPr/>
          <p:nvPr/>
        </p:nvGrpSpPr>
        <p:grpSpPr>
          <a:xfrm>
            <a:off x="-87216" y="-101876"/>
            <a:ext cx="12739958" cy="7061752"/>
            <a:chOff x="-1" y="-1"/>
            <a:chExt cx="12739956" cy="7061750"/>
          </a:xfrm>
        </p:grpSpPr>
        <p:sp>
          <p:nvSpPr>
            <p:cNvPr id="84" name="Rektangel 2"/>
            <p:cNvSpPr/>
            <p:nvPr/>
          </p:nvSpPr>
          <p:spPr>
            <a:xfrm>
              <a:off x="-1" y="-1"/>
              <a:ext cx="12739956" cy="7061750"/>
            </a:xfrm>
            <a:prstGeom prst="rect">
              <a:avLst/>
            </a:prstGeom>
            <a:solidFill>
              <a:srgbClr val="F5FFDC"/>
            </a:solidFill>
            <a:ln w="12700" cap="flat">
              <a:noFill/>
              <a:miter lim="400000"/>
            </a:ln>
            <a:effectLst/>
          </p:spPr>
          <p:txBody>
            <a:bodyPr wrap="square" lIns="45718" tIns="45718" rIns="45718" bIns="45718" numCol="1" anchor="ctr">
              <a:noAutofit/>
            </a:bodyPr>
            <a:lstStyle/>
            <a:p>
              <a:pPr algn="ctr">
                <a:defRPr>
                  <a:solidFill>
                    <a:srgbClr val="E6EBE6"/>
                  </a:solidFill>
                  <a:latin typeface="+mj-lt"/>
                  <a:ea typeface="+mj-ea"/>
                  <a:cs typeface="+mj-cs"/>
                  <a:sym typeface="Calibri"/>
                </a:defRPr>
              </a:pPr>
              <a:endParaRPr/>
            </a:p>
          </p:txBody>
        </p:sp>
        <p:sp>
          <p:nvSpPr>
            <p:cNvPr id="85" name="Utmaning, syfte och mätbara delmål"/>
            <p:cNvSpPr txBox="1"/>
            <p:nvPr/>
          </p:nvSpPr>
          <p:spPr>
            <a:xfrm>
              <a:off x="1357213" y="900209"/>
              <a:ext cx="8800928" cy="55399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numCol="1" anchor="t">
              <a:spAutoFit/>
            </a:bodyPr>
            <a:lstStyle>
              <a:lvl1pPr>
                <a:defRPr sz="3000" b="1">
                  <a:solidFill>
                    <a:srgbClr val="000000"/>
                  </a:solidFill>
                  <a:latin typeface="+mj-lt"/>
                  <a:ea typeface="+mj-ea"/>
                  <a:cs typeface="+mj-cs"/>
                  <a:sym typeface="Calibri"/>
                </a:defRPr>
              </a:lvl1pPr>
            </a:lstStyle>
            <a:p>
              <a:r>
                <a:rPr lang="sv-SE" dirty="0"/>
                <a:t>Mål – u</a:t>
              </a:r>
              <a:r>
                <a:rPr dirty="0" err="1"/>
                <a:t>tmaning</a:t>
              </a:r>
              <a:r>
                <a:rPr dirty="0"/>
                <a:t>, </a:t>
              </a:r>
              <a:r>
                <a:rPr dirty="0" err="1"/>
                <a:t>syfte</a:t>
              </a:r>
              <a:r>
                <a:rPr dirty="0"/>
                <a:t> </a:t>
              </a:r>
              <a:r>
                <a:rPr dirty="0" err="1"/>
                <a:t>och</a:t>
              </a:r>
              <a:r>
                <a:rPr dirty="0"/>
                <a:t> </a:t>
              </a:r>
              <a:r>
                <a:rPr dirty="0" err="1"/>
                <a:t>mätbara</a:t>
              </a:r>
              <a:r>
                <a:rPr dirty="0"/>
                <a:t> </a:t>
              </a:r>
              <a:r>
                <a:rPr dirty="0" err="1"/>
                <a:t>delmål</a:t>
              </a:r>
              <a:endParaRPr dirty="0"/>
            </a:p>
          </p:txBody>
        </p:sp>
      </p:grpSp>
      <p:pic>
        <p:nvPicPr>
          <p:cNvPr id="87" name="Strategy_Awards_Logo2017.png" descr="Strategy_Awards_Logo2017.png"/>
          <p:cNvPicPr>
            <a:picLocks noChangeAspect="1"/>
          </p:cNvPicPr>
          <p:nvPr/>
        </p:nvPicPr>
        <p:blipFill>
          <a:blip r:embed="rId2"/>
          <a:stretch>
            <a:fillRect/>
          </a:stretch>
        </p:blipFill>
        <p:spPr>
          <a:xfrm>
            <a:off x="11408356" y="6103482"/>
            <a:ext cx="748516" cy="736065"/>
          </a:xfrm>
          <a:prstGeom prst="rect">
            <a:avLst/>
          </a:prstGeom>
          <a:ln w="12700">
            <a:miter lim="400000"/>
          </a:ln>
        </p:spPr>
      </p:pic>
      <p:sp>
        <p:nvSpPr>
          <p:cNvPr id="88"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Rubrik och innehåll copy">
    <p:spTree>
      <p:nvGrpSpPr>
        <p:cNvPr id="1" name=""/>
        <p:cNvGrpSpPr/>
        <p:nvPr/>
      </p:nvGrpSpPr>
      <p:grpSpPr>
        <a:xfrm>
          <a:off x="0" y="0"/>
          <a:ext cx="0" cy="0"/>
          <a:chOff x="0" y="0"/>
          <a:chExt cx="0" cy="0"/>
        </a:xfrm>
      </p:grpSpPr>
      <p:sp>
        <p:nvSpPr>
          <p:cNvPr id="95" name="Rektangel 2"/>
          <p:cNvSpPr/>
          <p:nvPr/>
        </p:nvSpPr>
        <p:spPr>
          <a:xfrm>
            <a:off x="-87215" y="-101875"/>
            <a:ext cx="12739956" cy="7061750"/>
          </a:xfrm>
          <a:prstGeom prst="rect">
            <a:avLst/>
          </a:prstGeom>
          <a:solidFill>
            <a:srgbClr val="FFEED7"/>
          </a:solidFill>
          <a:ln w="12700">
            <a:miter lim="400000"/>
          </a:ln>
        </p:spPr>
        <p:txBody>
          <a:bodyPr lIns="45718" tIns="45718" rIns="45718" bIns="45718" anchor="ctr"/>
          <a:lstStyle/>
          <a:p>
            <a:pPr algn="ctr">
              <a:defRPr>
                <a:solidFill>
                  <a:srgbClr val="E6EBE6"/>
                </a:solidFill>
                <a:latin typeface="+mj-lt"/>
                <a:ea typeface="+mj-ea"/>
                <a:cs typeface="+mj-cs"/>
                <a:sym typeface="Calibri"/>
              </a:defRPr>
            </a:pPr>
            <a:endParaRPr/>
          </a:p>
        </p:txBody>
      </p:sp>
      <p:sp>
        <p:nvSpPr>
          <p:cNvPr id="96" name="Lösning = resultat av strategiska vägval och kreativitet"/>
          <p:cNvSpPr txBox="1"/>
          <p:nvPr/>
        </p:nvSpPr>
        <p:spPr>
          <a:xfrm>
            <a:off x="1269999" y="798336"/>
            <a:ext cx="8589017" cy="48995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3000" b="1">
                <a:solidFill>
                  <a:srgbClr val="000000"/>
                </a:solidFill>
                <a:latin typeface="+mj-lt"/>
                <a:ea typeface="+mj-ea"/>
                <a:cs typeface="+mj-cs"/>
                <a:sym typeface="Calibri"/>
              </a:defRPr>
            </a:lvl1pPr>
          </a:lstStyle>
          <a:p>
            <a:r>
              <a:rPr dirty="0" err="1"/>
              <a:t>Lösning</a:t>
            </a:r>
            <a:r>
              <a:rPr dirty="0"/>
              <a:t> = </a:t>
            </a:r>
            <a:r>
              <a:rPr dirty="0" err="1"/>
              <a:t>resultat</a:t>
            </a:r>
            <a:r>
              <a:rPr dirty="0"/>
              <a:t> av </a:t>
            </a:r>
            <a:r>
              <a:rPr dirty="0" err="1"/>
              <a:t>strategiska</a:t>
            </a:r>
            <a:r>
              <a:rPr dirty="0"/>
              <a:t> </a:t>
            </a:r>
            <a:r>
              <a:rPr dirty="0" err="1"/>
              <a:t>vägval</a:t>
            </a:r>
            <a:r>
              <a:rPr dirty="0"/>
              <a:t> </a:t>
            </a:r>
            <a:r>
              <a:rPr dirty="0" err="1"/>
              <a:t>och</a:t>
            </a:r>
            <a:r>
              <a:rPr dirty="0"/>
              <a:t> </a:t>
            </a:r>
            <a:r>
              <a:rPr dirty="0" err="1"/>
              <a:t>kreativitet</a:t>
            </a:r>
            <a:endParaRPr dirty="0"/>
          </a:p>
        </p:txBody>
      </p:sp>
      <p:sp>
        <p:nvSpPr>
          <p:cNvPr id="97" name="Lösningen skapas i ett växelvis samspel mellan de strategiska vägvalen och kreativitet.…"/>
          <p:cNvSpPr txBox="1"/>
          <p:nvPr/>
        </p:nvSpPr>
        <p:spPr>
          <a:xfrm>
            <a:off x="1270000" y="1524000"/>
            <a:ext cx="9652000" cy="2359620"/>
          </a:xfrm>
          <a:prstGeom prst="rect">
            <a:avLst/>
          </a:prstGeom>
          <a:solidFill>
            <a:srgbClr val="797979"/>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27000" tIns="127000" rIns="127000" bIns="127000">
            <a:spAutoFit/>
          </a:bodyPr>
          <a:lstStyle/>
          <a:p>
            <a:pPr marL="0" marR="0" lvl="0" indent="0" algn="l" defTabSz="914400" rtl="0" eaLnBrk="1" fontAlgn="auto" latinLnBrk="0" hangingPunct="0">
              <a:lnSpc>
                <a:spcPct val="100000"/>
              </a:lnSpc>
              <a:spcBef>
                <a:spcPts val="500"/>
              </a:spcBef>
              <a:spcAft>
                <a:spcPts val="0"/>
              </a:spcAft>
              <a:buClrTx/>
              <a:buSzTx/>
              <a:buFontTx/>
              <a:buNone/>
              <a:tabLst/>
              <a:defRPr sz="1200">
                <a:solidFill>
                  <a:srgbClr val="FFFFFF"/>
                </a:solidFill>
                <a:latin typeface="+mj-lt"/>
                <a:ea typeface="+mj-ea"/>
                <a:cs typeface="+mj-cs"/>
                <a:sym typeface="Calibri"/>
              </a:defRPr>
            </a:pPr>
            <a:r>
              <a:rPr lang="sv-SE" noProof="0" dirty="0"/>
              <a:t>Lösningen skapas i ett växelvis samspel mellan de strategiska vägvalen och kreativitet. Lösningen</a:t>
            </a:r>
            <a:r>
              <a:rPr lang="sv-SE" b="0" noProof="0" dirty="0"/>
              <a:t> kan vara allt inom den vidaste tolkningen av marknadsföring, från produktutveckling och design, via TV- och printreklam till </a:t>
            </a:r>
            <a:r>
              <a:rPr lang="sv-SE" b="0" noProof="0" dirty="0" err="1"/>
              <a:t>content</a:t>
            </a:r>
            <a:r>
              <a:rPr lang="sv-SE" b="0" noProof="0" dirty="0"/>
              <a:t>, event, PR eller interna insatser. Lösningen ska ha använts, men behöver inte vara skapad, under 2024, och ska inte ha tävlat i </a:t>
            </a:r>
            <a:r>
              <a:rPr lang="sv-SE" b="0" noProof="0" dirty="0" err="1"/>
              <a:t>Strategy</a:t>
            </a:r>
            <a:r>
              <a:rPr lang="sv-SE" b="0" noProof="0" dirty="0"/>
              <a:t> Awards tidigare.</a:t>
            </a:r>
            <a:endParaRPr lang="sv-SE" noProof="0" dirty="0"/>
          </a:p>
          <a:p>
            <a:pPr>
              <a:spcBef>
                <a:spcPts val="500"/>
              </a:spcBef>
              <a:defRPr sz="1200">
                <a:solidFill>
                  <a:srgbClr val="FFFFFF"/>
                </a:solidFill>
                <a:latin typeface="+mj-lt"/>
                <a:ea typeface="+mj-ea"/>
                <a:cs typeface="+mj-cs"/>
                <a:sym typeface="Calibri"/>
              </a:defRPr>
            </a:pPr>
            <a:r>
              <a:rPr lang="sv-SE" noProof="0" dirty="0"/>
              <a:t>Det </a:t>
            </a:r>
            <a:r>
              <a:rPr lang="sv-SE" b="1" noProof="0" dirty="0"/>
              <a:t>strategiska vägvalet</a:t>
            </a:r>
            <a:r>
              <a:rPr lang="sv-SE" noProof="0" dirty="0"/>
              <a:t> lägger grunden för framgång och kan gälla t ex ämnesval, budskap, målgrupp, synsätt på konkurrenter, kanaler eller angreppssätt. </a:t>
            </a:r>
            <a:r>
              <a:rPr lang="sv-SE" b="1" noProof="0" dirty="0"/>
              <a:t>Beskriv a) vilka vägval ni stod inför och hur de utforskades, b) vilket vägval ni slutligen gjorde och varför och c) vägvalets koppling till utmaning, syfte och mätbara delmål samt argumenten för att just detta vägval skulle leda till framgång. </a:t>
            </a:r>
            <a:r>
              <a:rPr lang="sv-SE" b="0" noProof="0" dirty="0"/>
              <a:t>Det är detta som bedöms av juryn.</a:t>
            </a:r>
          </a:p>
          <a:p>
            <a:pPr>
              <a:spcBef>
                <a:spcPts val="500"/>
              </a:spcBef>
              <a:defRPr sz="1200" b="1">
                <a:solidFill>
                  <a:srgbClr val="FFFFFF"/>
                </a:solidFill>
                <a:latin typeface="+mj-lt"/>
                <a:ea typeface="+mj-ea"/>
                <a:cs typeface="+mj-cs"/>
                <a:sym typeface="Calibri"/>
              </a:defRPr>
            </a:pPr>
            <a:r>
              <a:rPr lang="sv-SE" noProof="0" dirty="0"/>
              <a:t>Kreativiteten</a:t>
            </a:r>
            <a:r>
              <a:rPr lang="sv-SE" b="0" noProof="0" dirty="0"/>
              <a:t> bidrar med </a:t>
            </a:r>
            <a:r>
              <a:rPr lang="sv-SE" b="0" noProof="0" dirty="0" err="1"/>
              <a:t>unikitet</a:t>
            </a:r>
            <a:r>
              <a:rPr lang="sv-SE" b="0" noProof="0" dirty="0"/>
              <a:t>, nya perspektiv, fantasi och magin i att gestalta det bekanta på nya sätt. Kreativitet = </a:t>
            </a:r>
            <a:r>
              <a:rPr lang="sv-SE" b="0" noProof="0" dirty="0" err="1"/>
              <a:t>nytänk</a:t>
            </a:r>
            <a:r>
              <a:rPr lang="sv-SE" b="0" noProof="0" dirty="0"/>
              <a:t> med relevans.</a:t>
            </a:r>
          </a:p>
          <a:p>
            <a:pPr>
              <a:spcBef>
                <a:spcPts val="500"/>
              </a:spcBef>
              <a:defRPr sz="1200">
                <a:solidFill>
                  <a:srgbClr val="FFFFFF"/>
                </a:solidFill>
                <a:latin typeface="+mj-lt"/>
                <a:ea typeface="+mj-ea"/>
                <a:cs typeface="+mj-cs"/>
                <a:sym typeface="Calibri"/>
              </a:defRPr>
            </a:pPr>
            <a:r>
              <a:rPr lang="sv-SE" noProof="0" dirty="0"/>
              <a:t>På dessa </a:t>
            </a:r>
            <a:r>
              <a:rPr lang="sv-SE" u="sng" noProof="0" dirty="0"/>
              <a:t>max fyra </a:t>
            </a:r>
            <a:r>
              <a:rPr lang="sv-SE" u="sng" noProof="0" dirty="0" err="1"/>
              <a:t>slides</a:t>
            </a:r>
            <a:r>
              <a:rPr lang="sv-SE" u="sng" noProof="0" dirty="0"/>
              <a:t> </a:t>
            </a:r>
            <a:r>
              <a:rPr lang="sv-SE" noProof="0" dirty="0"/>
              <a:t>beskriver, och/eller illustrerar du (grafer, modeller </a:t>
            </a:r>
            <a:r>
              <a:rPr lang="sv-SE" noProof="0" dirty="0" err="1"/>
              <a:t>etc</a:t>
            </a:r>
            <a:r>
              <a:rPr lang="sv-SE" noProof="0" dirty="0"/>
              <a:t>), det strategiska vägvalet enligt ovan och lägger in bilder som representerar lösningen. </a:t>
            </a:r>
          </a:p>
          <a:p>
            <a:pPr>
              <a:spcBef>
                <a:spcPts val="500"/>
              </a:spcBef>
              <a:defRPr sz="1200">
                <a:solidFill>
                  <a:srgbClr val="FFFFFF"/>
                </a:solidFill>
                <a:latin typeface="+mj-lt"/>
                <a:ea typeface="+mj-ea"/>
                <a:cs typeface="+mj-cs"/>
                <a:sym typeface="Calibri"/>
              </a:defRPr>
            </a:pPr>
            <a:r>
              <a:rPr lang="sv-SE" noProof="0" dirty="0"/>
              <a:t>Redovisa källor genom att ange titel, karaktär/typ, datum samt producent/institut/författare.</a:t>
            </a:r>
          </a:p>
        </p:txBody>
      </p:sp>
      <p:pic>
        <p:nvPicPr>
          <p:cNvPr id="98" name="Strategy_Awards_Logo2017.png" descr="Strategy_Awards_Logo2017.png"/>
          <p:cNvPicPr>
            <a:picLocks noChangeAspect="1"/>
          </p:cNvPicPr>
          <p:nvPr/>
        </p:nvPicPr>
        <p:blipFill>
          <a:blip r:embed="rId2"/>
          <a:stretch>
            <a:fillRect/>
          </a:stretch>
        </p:blipFill>
        <p:spPr>
          <a:xfrm>
            <a:off x="11408356" y="6103482"/>
            <a:ext cx="748516" cy="736065"/>
          </a:xfrm>
          <a:prstGeom prst="rect">
            <a:avLst/>
          </a:prstGeom>
          <a:ln w="12700">
            <a:miter lim="400000"/>
          </a:ln>
        </p:spPr>
      </p:pic>
      <p:sp>
        <p:nvSpPr>
          <p:cNvPr id="99" name="Diabildsnummer"/>
          <p:cNvSpPr txBox="1">
            <a:spLocks noGrp="1"/>
          </p:cNvSpPr>
          <p:nvPr>
            <p:ph type="sldNum" sz="quarter" idx="2"/>
          </p:nvPr>
        </p:nvSpPr>
        <p:spPr>
          <a:xfrm>
            <a:off x="8610600" y="6356350"/>
            <a:ext cx="335864" cy="333086"/>
          </a:xfrm>
          <a:prstGeom prst="rect">
            <a:avLst/>
          </a:prstGeom>
        </p:spPr>
        <p:txBody>
          <a:bodyPr anchor="t"/>
          <a:lstStyle>
            <a:lvl1pPr algn="l">
              <a:defRPr sz="1800"/>
            </a:lvl1p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Rubrik och innehåll copy 2">
    <p:spTree>
      <p:nvGrpSpPr>
        <p:cNvPr id="1" name=""/>
        <p:cNvGrpSpPr/>
        <p:nvPr/>
      </p:nvGrpSpPr>
      <p:grpSpPr>
        <a:xfrm>
          <a:off x="0" y="0"/>
          <a:ext cx="0" cy="0"/>
          <a:chOff x="0" y="0"/>
          <a:chExt cx="0" cy="0"/>
        </a:xfrm>
      </p:grpSpPr>
      <p:grpSp>
        <p:nvGrpSpPr>
          <p:cNvPr id="108" name="Group 1"/>
          <p:cNvGrpSpPr/>
          <p:nvPr/>
        </p:nvGrpSpPr>
        <p:grpSpPr>
          <a:xfrm>
            <a:off x="-87215" y="-101875"/>
            <a:ext cx="12739956" cy="7061750"/>
            <a:chOff x="0" y="0"/>
            <a:chExt cx="12739954" cy="7061748"/>
          </a:xfrm>
        </p:grpSpPr>
        <p:sp>
          <p:nvSpPr>
            <p:cNvPr id="106" name="Rektangel 2"/>
            <p:cNvSpPr/>
            <p:nvPr/>
          </p:nvSpPr>
          <p:spPr>
            <a:xfrm>
              <a:off x="-1" y="-1"/>
              <a:ext cx="12739956" cy="7061750"/>
            </a:xfrm>
            <a:prstGeom prst="rect">
              <a:avLst/>
            </a:prstGeom>
            <a:solidFill>
              <a:srgbClr val="FFEED7"/>
            </a:solidFill>
            <a:ln w="12700" cap="flat">
              <a:noFill/>
              <a:miter lim="400000"/>
            </a:ln>
            <a:effectLst/>
          </p:spPr>
          <p:txBody>
            <a:bodyPr wrap="square" lIns="45718" tIns="45718" rIns="45718" bIns="45718" numCol="1" anchor="ctr">
              <a:noAutofit/>
            </a:bodyPr>
            <a:lstStyle/>
            <a:p>
              <a:pPr algn="ctr">
                <a:defRPr>
                  <a:solidFill>
                    <a:srgbClr val="E6EBE6"/>
                  </a:solidFill>
                  <a:latin typeface="+mj-lt"/>
                  <a:ea typeface="+mj-ea"/>
                  <a:cs typeface="+mj-cs"/>
                  <a:sym typeface="Calibri"/>
                </a:defRPr>
              </a:pPr>
              <a:endParaRPr/>
            </a:p>
          </p:txBody>
        </p:sp>
        <p:sp>
          <p:nvSpPr>
            <p:cNvPr id="107" name="Lösning = resultat av strategiska vägval och kreativitet"/>
            <p:cNvSpPr txBox="1"/>
            <p:nvPr/>
          </p:nvSpPr>
          <p:spPr>
            <a:xfrm>
              <a:off x="1357213" y="900209"/>
              <a:ext cx="9965848" cy="48995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numCol="1" anchor="t">
              <a:spAutoFit/>
            </a:bodyPr>
            <a:lstStyle>
              <a:lvl1pPr>
                <a:defRPr sz="3000" b="1">
                  <a:solidFill>
                    <a:srgbClr val="000000"/>
                  </a:solidFill>
                  <a:latin typeface="+mj-lt"/>
                  <a:ea typeface="+mj-ea"/>
                  <a:cs typeface="+mj-cs"/>
                  <a:sym typeface="Calibri"/>
                </a:defRPr>
              </a:lvl1pPr>
            </a:lstStyle>
            <a:p>
              <a:r>
                <a:t>Lösning = resultat av strategiska vägval och kreativitet</a:t>
              </a:r>
            </a:p>
          </p:txBody>
        </p:sp>
      </p:grpSp>
      <p:pic>
        <p:nvPicPr>
          <p:cNvPr id="109" name="Strategy_Awards_Logo2017.png" descr="Strategy_Awards_Logo2017.png"/>
          <p:cNvPicPr>
            <a:picLocks noChangeAspect="1"/>
          </p:cNvPicPr>
          <p:nvPr/>
        </p:nvPicPr>
        <p:blipFill>
          <a:blip r:embed="rId2"/>
          <a:stretch>
            <a:fillRect/>
          </a:stretch>
        </p:blipFill>
        <p:spPr>
          <a:xfrm>
            <a:off x="11408356" y="6103482"/>
            <a:ext cx="748516" cy="736065"/>
          </a:xfrm>
          <a:prstGeom prst="rect">
            <a:avLst/>
          </a:prstGeom>
          <a:ln w="12700">
            <a:miter lim="400000"/>
          </a:ln>
        </p:spPr>
      </p:pic>
      <p:sp>
        <p:nvSpPr>
          <p:cNvPr id="110"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Rubrik och innehåll copy 1">
    <p:spTree>
      <p:nvGrpSpPr>
        <p:cNvPr id="1" name=""/>
        <p:cNvGrpSpPr/>
        <p:nvPr/>
      </p:nvGrpSpPr>
      <p:grpSpPr>
        <a:xfrm>
          <a:off x="0" y="0"/>
          <a:ext cx="0" cy="0"/>
          <a:chOff x="0" y="0"/>
          <a:chExt cx="0" cy="0"/>
        </a:xfrm>
      </p:grpSpPr>
      <p:grpSp>
        <p:nvGrpSpPr>
          <p:cNvPr id="120" name="Group 1"/>
          <p:cNvGrpSpPr/>
          <p:nvPr/>
        </p:nvGrpSpPr>
        <p:grpSpPr>
          <a:xfrm>
            <a:off x="-87216" y="-101876"/>
            <a:ext cx="12739958" cy="7061752"/>
            <a:chOff x="-1" y="-1"/>
            <a:chExt cx="12739956" cy="7061750"/>
          </a:xfrm>
        </p:grpSpPr>
        <p:sp>
          <p:nvSpPr>
            <p:cNvPr id="117" name="Rektangel 2"/>
            <p:cNvSpPr/>
            <p:nvPr/>
          </p:nvSpPr>
          <p:spPr>
            <a:xfrm>
              <a:off x="-1" y="-1"/>
              <a:ext cx="12739956" cy="7061750"/>
            </a:xfrm>
            <a:prstGeom prst="rect">
              <a:avLst/>
            </a:prstGeom>
            <a:solidFill>
              <a:srgbClr val="C8E4FF"/>
            </a:solidFill>
            <a:ln w="12700" cap="flat">
              <a:noFill/>
              <a:miter lim="400000"/>
            </a:ln>
            <a:effectLst/>
          </p:spPr>
          <p:txBody>
            <a:bodyPr wrap="square" lIns="45718" tIns="45718" rIns="45718" bIns="45718" numCol="1" anchor="ctr">
              <a:noAutofit/>
            </a:bodyPr>
            <a:lstStyle/>
            <a:p>
              <a:pPr algn="ctr">
                <a:defRPr>
                  <a:solidFill>
                    <a:srgbClr val="E6EBE6"/>
                  </a:solidFill>
                  <a:latin typeface="+mj-lt"/>
                  <a:ea typeface="+mj-ea"/>
                  <a:cs typeface="+mj-cs"/>
                  <a:sym typeface="Calibri"/>
                </a:defRPr>
              </a:pPr>
              <a:endParaRPr/>
            </a:p>
          </p:txBody>
        </p:sp>
        <p:sp>
          <p:nvSpPr>
            <p:cNvPr id="118" name="Påverkan = känslor lösningen väcker hos människor"/>
            <p:cNvSpPr txBox="1"/>
            <p:nvPr/>
          </p:nvSpPr>
          <p:spPr>
            <a:xfrm>
              <a:off x="1357214" y="900209"/>
              <a:ext cx="9652001" cy="48995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numCol="1" anchor="t">
              <a:spAutoFit/>
            </a:bodyPr>
            <a:lstStyle>
              <a:lvl1pPr>
                <a:defRPr sz="3000" b="1">
                  <a:solidFill>
                    <a:srgbClr val="000000"/>
                  </a:solidFill>
                  <a:latin typeface="+mj-lt"/>
                  <a:ea typeface="+mj-ea"/>
                  <a:cs typeface="+mj-cs"/>
                  <a:sym typeface="Calibri"/>
                </a:defRPr>
              </a:lvl1pPr>
            </a:lstStyle>
            <a:p>
              <a:r>
                <a:t>Påverkan = känslor lösningen väcker hos människor</a:t>
              </a:r>
            </a:p>
          </p:txBody>
        </p:sp>
        <p:sp>
          <p:nvSpPr>
            <p:cNvPr id="119" name="Lösningens uppgift är att påverka i det ögonblick som människor möter den. Känslor, stämningslägen och sinnestillstånd som då uppstår leder till sekundsnabba, oreflekterade, gynnsamma beslut, som omsätts till önskat beteende.…"/>
            <p:cNvSpPr txBox="1"/>
            <p:nvPr/>
          </p:nvSpPr>
          <p:spPr>
            <a:xfrm>
              <a:off x="1357214" y="1625874"/>
              <a:ext cx="9652001" cy="1492716"/>
            </a:xfrm>
            <a:prstGeom prst="rect">
              <a:avLst/>
            </a:prstGeom>
            <a:solidFill>
              <a:srgbClr val="797979"/>
            </a:solid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27000" tIns="127000" rIns="127000" bIns="127000" numCol="1" anchor="t">
              <a:spAutoFit/>
            </a:bodyPr>
            <a:lstStyle/>
            <a:p>
              <a:pPr>
                <a:spcBef>
                  <a:spcPts val="500"/>
                </a:spcBef>
                <a:defRPr sz="1200">
                  <a:solidFill>
                    <a:srgbClr val="FFFFFF"/>
                  </a:solidFill>
                  <a:latin typeface="+mj-lt"/>
                  <a:ea typeface="+mj-ea"/>
                  <a:cs typeface="+mj-cs"/>
                  <a:sym typeface="Calibri"/>
                </a:defRPr>
              </a:pPr>
              <a:r>
                <a:rPr lang="sv-SE" noProof="0" dirty="0"/>
                <a:t>Lösningens uppgift är att påverka människor i det ögonblick de möter lösningen. </a:t>
              </a:r>
              <a:r>
                <a:rPr lang="sv-SE" b="1" noProof="0" dirty="0"/>
                <a:t>Känslor</a:t>
              </a:r>
              <a:r>
                <a:rPr lang="sv-SE" noProof="0" dirty="0"/>
                <a:t>, stämningslägen och sinnestillstånd (attityder) som då uppstår leder till sekundsnabba, oreflekterade beslut (beteenden) som bidrar till värde för både mottagaren och företaget / organisationen (framgång).</a:t>
              </a:r>
            </a:p>
            <a:p>
              <a:pPr>
                <a:spcBef>
                  <a:spcPts val="500"/>
                </a:spcBef>
                <a:defRPr sz="1200">
                  <a:solidFill>
                    <a:srgbClr val="FFFFFF"/>
                  </a:solidFill>
                  <a:latin typeface="+mj-lt"/>
                  <a:ea typeface="+mj-ea"/>
                  <a:cs typeface="+mj-cs"/>
                  <a:sym typeface="Calibri"/>
                </a:defRPr>
              </a:pPr>
              <a:r>
                <a:rPr lang="sv-SE" noProof="0" dirty="0"/>
                <a:t>På dessa </a:t>
              </a:r>
              <a:r>
                <a:rPr lang="sv-SE" u="sng" noProof="0" dirty="0"/>
                <a:t>max två </a:t>
              </a:r>
              <a:r>
                <a:rPr lang="sv-SE" u="sng" noProof="0" dirty="0" err="1"/>
                <a:t>slides</a:t>
              </a:r>
              <a:r>
                <a:rPr lang="sv-SE" noProof="0" dirty="0"/>
                <a:t> </a:t>
              </a:r>
              <a:r>
                <a:rPr lang="sv-SE" b="1" noProof="0" dirty="0"/>
                <a:t>beskriver, och/eller illustrerar du (grafer, modeller </a:t>
              </a:r>
              <a:r>
                <a:rPr lang="sv-SE" b="1" noProof="0" dirty="0" err="1"/>
                <a:t>etc</a:t>
              </a:r>
              <a:r>
                <a:rPr lang="sv-SE" b="1" noProof="0" dirty="0"/>
                <a:t>), lösningens påverkan på människor. Förmedla till exempel vilka känslor lösningen väckte, hur de är relevanta för och kopplar tillbaka till det strategiska vägvalet, samt hur och varför denna påverkan bidrog till framgången.</a:t>
              </a:r>
            </a:p>
            <a:p>
              <a:pPr>
                <a:spcBef>
                  <a:spcPts val="500"/>
                </a:spcBef>
                <a:defRPr sz="1200">
                  <a:solidFill>
                    <a:srgbClr val="FFFFFF"/>
                  </a:solidFill>
                  <a:latin typeface="+mj-lt"/>
                  <a:ea typeface="+mj-ea"/>
                  <a:cs typeface="+mj-cs"/>
                  <a:sym typeface="Calibri"/>
                </a:defRPr>
              </a:pPr>
              <a:r>
                <a:rPr lang="sv-SE" noProof="0" dirty="0"/>
                <a:t>Redovisa källor genom att ange titel, karaktär/typ, datum samt producent/institut/författare.</a:t>
              </a:r>
            </a:p>
          </p:txBody>
        </p:sp>
      </p:grpSp>
      <p:pic>
        <p:nvPicPr>
          <p:cNvPr id="121" name="Strategy_Awards_Logo2017.png" descr="Strategy_Awards_Logo2017.png"/>
          <p:cNvPicPr>
            <a:picLocks noChangeAspect="1"/>
          </p:cNvPicPr>
          <p:nvPr/>
        </p:nvPicPr>
        <p:blipFill>
          <a:blip r:embed="rId2"/>
          <a:stretch>
            <a:fillRect/>
          </a:stretch>
        </p:blipFill>
        <p:spPr>
          <a:xfrm>
            <a:off x="11408356" y="6103482"/>
            <a:ext cx="748516" cy="736065"/>
          </a:xfrm>
          <a:prstGeom prst="rect">
            <a:avLst/>
          </a:prstGeom>
          <a:ln w="12700">
            <a:miter lim="400000"/>
          </a:ln>
        </p:spPr>
      </p:pic>
      <p:sp>
        <p:nvSpPr>
          <p:cNvPr id="122"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Rubrik och innehåll copy 4">
    <p:spTree>
      <p:nvGrpSpPr>
        <p:cNvPr id="1" name=""/>
        <p:cNvGrpSpPr/>
        <p:nvPr/>
      </p:nvGrpSpPr>
      <p:grpSpPr>
        <a:xfrm>
          <a:off x="0" y="0"/>
          <a:ext cx="0" cy="0"/>
          <a:chOff x="0" y="0"/>
          <a:chExt cx="0" cy="0"/>
        </a:xfrm>
      </p:grpSpPr>
      <p:sp>
        <p:nvSpPr>
          <p:cNvPr id="129" name="Rektangel 2"/>
          <p:cNvSpPr/>
          <p:nvPr/>
        </p:nvSpPr>
        <p:spPr>
          <a:xfrm>
            <a:off x="-87215" y="-101875"/>
            <a:ext cx="12739956" cy="7061750"/>
          </a:xfrm>
          <a:prstGeom prst="rect">
            <a:avLst/>
          </a:prstGeom>
          <a:solidFill>
            <a:srgbClr val="C8E4FF"/>
          </a:solidFill>
          <a:ln w="12700">
            <a:miter lim="400000"/>
          </a:ln>
        </p:spPr>
        <p:txBody>
          <a:bodyPr lIns="45718" tIns="45718" rIns="45718" bIns="45718" anchor="ctr"/>
          <a:lstStyle/>
          <a:p>
            <a:pPr algn="ctr">
              <a:defRPr>
                <a:solidFill>
                  <a:srgbClr val="E6EBE6"/>
                </a:solidFill>
                <a:latin typeface="+mj-lt"/>
                <a:ea typeface="+mj-ea"/>
                <a:cs typeface="+mj-cs"/>
                <a:sym typeface="Calibri"/>
              </a:defRPr>
            </a:pPr>
            <a:endParaRPr/>
          </a:p>
        </p:txBody>
      </p:sp>
      <p:sp>
        <p:nvSpPr>
          <p:cNvPr id="130" name="Påverkan = känslor lösningen väcker hos människor"/>
          <p:cNvSpPr txBox="1"/>
          <p:nvPr/>
        </p:nvSpPr>
        <p:spPr>
          <a:xfrm>
            <a:off x="1270000" y="798336"/>
            <a:ext cx="9903216" cy="48995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3000" b="1">
                <a:solidFill>
                  <a:srgbClr val="000000"/>
                </a:solidFill>
                <a:latin typeface="+mj-lt"/>
                <a:ea typeface="+mj-ea"/>
                <a:cs typeface="+mj-cs"/>
                <a:sym typeface="Calibri"/>
              </a:defRPr>
            </a:lvl1pPr>
          </a:lstStyle>
          <a:p>
            <a:r>
              <a:t>Påverkan = känslor lösningen väcker hos människor</a:t>
            </a:r>
          </a:p>
        </p:txBody>
      </p:sp>
      <p:pic>
        <p:nvPicPr>
          <p:cNvPr id="131" name="Strategy_Awards_Logo2017.png" descr="Strategy_Awards_Logo2017.png"/>
          <p:cNvPicPr>
            <a:picLocks noChangeAspect="1"/>
          </p:cNvPicPr>
          <p:nvPr/>
        </p:nvPicPr>
        <p:blipFill>
          <a:blip r:embed="rId2"/>
          <a:stretch>
            <a:fillRect/>
          </a:stretch>
        </p:blipFill>
        <p:spPr>
          <a:xfrm>
            <a:off x="11408356" y="6103482"/>
            <a:ext cx="748516" cy="736065"/>
          </a:xfrm>
          <a:prstGeom prst="rect">
            <a:avLst/>
          </a:prstGeom>
          <a:ln w="12700">
            <a:miter lim="400000"/>
          </a:ln>
        </p:spPr>
      </p:pic>
      <p:sp>
        <p:nvSpPr>
          <p:cNvPr id="132" name="Diabildsnumm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ktangel 2"/>
          <p:cNvSpPr/>
          <p:nvPr userDrawn="1"/>
        </p:nvSpPr>
        <p:spPr>
          <a:xfrm>
            <a:off x="-87215" y="-101875"/>
            <a:ext cx="12739956" cy="7061750"/>
          </a:xfrm>
          <a:prstGeom prst="rect">
            <a:avLst/>
          </a:prstGeom>
          <a:solidFill>
            <a:srgbClr val="FDEEF6"/>
          </a:solidFill>
          <a:ln w="12700">
            <a:miter lim="400000"/>
          </a:ln>
        </p:spPr>
        <p:txBody>
          <a:bodyPr lIns="45718" tIns="45718" rIns="45718" bIns="45718" anchor="ctr"/>
          <a:lstStyle/>
          <a:p>
            <a:pPr algn="ctr">
              <a:defRPr>
                <a:solidFill>
                  <a:srgbClr val="E6EBE6"/>
                </a:solidFill>
                <a:latin typeface="+mj-lt"/>
                <a:ea typeface="+mj-ea"/>
                <a:cs typeface="+mj-cs"/>
                <a:sym typeface="Calibri"/>
              </a:defRPr>
            </a:pPr>
            <a:endParaRPr dirty="0"/>
          </a:p>
        </p:txBody>
      </p:sp>
      <p:sp>
        <p:nvSpPr>
          <p:cNvPr id="3" name="Kategori:"/>
          <p:cNvSpPr txBox="1"/>
          <p:nvPr/>
        </p:nvSpPr>
        <p:spPr>
          <a:xfrm>
            <a:off x="1263581" y="2279650"/>
            <a:ext cx="958040" cy="33308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b="1">
                <a:solidFill>
                  <a:srgbClr val="000000"/>
                </a:solidFill>
                <a:latin typeface="+mj-lt"/>
                <a:ea typeface="+mj-ea"/>
                <a:cs typeface="+mj-cs"/>
                <a:sym typeface="Calibri"/>
              </a:defRPr>
            </a:lvl1pPr>
          </a:lstStyle>
          <a:p>
            <a:r>
              <a:t>Kategori:</a:t>
            </a:r>
          </a:p>
        </p:txBody>
      </p:sp>
      <p:sp>
        <p:nvSpPr>
          <p:cNvPr id="4" name="Byrå:"/>
          <p:cNvSpPr txBox="1"/>
          <p:nvPr/>
        </p:nvSpPr>
        <p:spPr>
          <a:xfrm>
            <a:off x="1263581" y="3940528"/>
            <a:ext cx="590472" cy="3330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b="1">
                <a:solidFill>
                  <a:srgbClr val="000000"/>
                </a:solidFill>
                <a:latin typeface="+mj-lt"/>
                <a:ea typeface="+mj-ea"/>
                <a:cs typeface="+mj-cs"/>
                <a:sym typeface="Calibri"/>
              </a:defRPr>
            </a:lvl1pPr>
          </a:lstStyle>
          <a:p>
            <a:r>
              <a:t>Byrå:</a:t>
            </a:r>
          </a:p>
        </p:txBody>
      </p:sp>
      <p:sp>
        <p:nvSpPr>
          <p:cNvPr id="5" name="Uppdragsgivare:"/>
          <p:cNvSpPr txBox="1"/>
          <p:nvPr/>
        </p:nvSpPr>
        <p:spPr>
          <a:xfrm>
            <a:off x="1263581" y="4624917"/>
            <a:ext cx="1649086" cy="3330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b="1">
                <a:solidFill>
                  <a:srgbClr val="000000"/>
                </a:solidFill>
                <a:latin typeface="+mj-lt"/>
                <a:ea typeface="+mj-ea"/>
                <a:cs typeface="+mj-cs"/>
                <a:sym typeface="Calibri"/>
              </a:defRPr>
            </a:lvl1pPr>
          </a:lstStyle>
          <a:p>
            <a:r>
              <a:t>Uppdragsgivare:</a:t>
            </a:r>
          </a:p>
        </p:txBody>
      </p:sp>
      <p:sp>
        <p:nvSpPr>
          <p:cNvPr id="6" name="Bidrag till Strategy Awards Sweden 2021"/>
          <p:cNvSpPr txBox="1"/>
          <p:nvPr/>
        </p:nvSpPr>
        <p:spPr>
          <a:xfrm>
            <a:off x="1270000" y="798336"/>
            <a:ext cx="6557240" cy="5539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3000" b="1">
                <a:solidFill>
                  <a:srgbClr val="000000"/>
                </a:solidFill>
                <a:latin typeface="+mj-lt"/>
                <a:ea typeface="+mj-ea"/>
                <a:cs typeface="+mj-cs"/>
                <a:sym typeface="Calibri"/>
              </a:defRPr>
            </a:lvl1pPr>
          </a:lstStyle>
          <a:p>
            <a:r>
              <a:rPr lang="sv-SE" noProof="0" dirty="0"/>
              <a:t>Bidrag till </a:t>
            </a:r>
            <a:r>
              <a:rPr lang="sv-SE" noProof="0" dirty="0" err="1"/>
              <a:t>Strategy</a:t>
            </a:r>
            <a:r>
              <a:rPr lang="sv-SE" noProof="0" dirty="0"/>
              <a:t> Awards Sweden 2025</a:t>
            </a:r>
          </a:p>
        </p:txBody>
      </p:sp>
      <p:pic>
        <p:nvPicPr>
          <p:cNvPr id="7" name="Strategy_Awards_Logo2017.png" descr="Strategy_Awards_Logo2017.png"/>
          <p:cNvPicPr>
            <a:picLocks noChangeAspect="1"/>
          </p:cNvPicPr>
          <p:nvPr/>
        </p:nvPicPr>
        <p:blipFill>
          <a:blip r:embed="rId14"/>
          <a:stretch>
            <a:fillRect/>
          </a:stretch>
        </p:blipFill>
        <p:spPr>
          <a:xfrm>
            <a:off x="11408356" y="6103482"/>
            <a:ext cx="748516" cy="736065"/>
          </a:xfrm>
          <a:prstGeom prst="rect">
            <a:avLst/>
          </a:prstGeom>
          <a:ln w="12700">
            <a:miter lim="400000"/>
          </a:ln>
        </p:spPr>
      </p:pic>
      <p:sp>
        <p:nvSpPr>
          <p:cNvPr id="8" name="Bidragets namn:"/>
          <p:cNvSpPr txBox="1"/>
          <p:nvPr/>
        </p:nvSpPr>
        <p:spPr>
          <a:xfrm>
            <a:off x="1263581" y="3167239"/>
            <a:ext cx="1648974" cy="3330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b="1">
                <a:solidFill>
                  <a:srgbClr val="000000"/>
                </a:solidFill>
                <a:latin typeface="+mj-lt"/>
                <a:ea typeface="+mj-ea"/>
                <a:cs typeface="+mj-cs"/>
                <a:sym typeface="Calibri"/>
              </a:defRPr>
            </a:lvl1pPr>
          </a:lstStyle>
          <a:p>
            <a:r>
              <a:t>Bidragets namn:</a:t>
            </a:r>
          </a:p>
        </p:txBody>
      </p:sp>
      <p:sp>
        <p:nvSpPr>
          <p:cNvPr id="9" name="Ansvarig för strategi/vägval:"/>
          <p:cNvSpPr txBox="1"/>
          <p:nvPr/>
        </p:nvSpPr>
        <p:spPr>
          <a:xfrm>
            <a:off x="1263581" y="5537907"/>
            <a:ext cx="3278128" cy="3330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b="1">
                <a:solidFill>
                  <a:srgbClr val="000000"/>
                </a:solidFill>
                <a:latin typeface="+mj-lt"/>
                <a:ea typeface="+mj-ea"/>
                <a:cs typeface="+mj-cs"/>
                <a:sym typeface="Calibri"/>
              </a:defRPr>
            </a:lvl1pPr>
          </a:lstStyle>
          <a:p>
            <a:r>
              <a:t>Ansvarig för strategi/vägval:</a:t>
            </a:r>
          </a:p>
        </p:txBody>
      </p:sp>
      <p:sp>
        <p:nvSpPr>
          <p:cNvPr id="10" name="Beteende, Nisch, Attityd, Opinion, Kanalval, Lansering eller Internationellt. Se mer på slide 2."/>
          <p:cNvSpPr txBox="1"/>
          <p:nvPr/>
        </p:nvSpPr>
        <p:spPr>
          <a:xfrm>
            <a:off x="4578048" y="2695893"/>
            <a:ext cx="6186946" cy="276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1200">
                <a:solidFill>
                  <a:srgbClr val="000000"/>
                </a:solidFill>
                <a:latin typeface="+mj-lt"/>
                <a:ea typeface="+mj-ea"/>
                <a:cs typeface="+mj-cs"/>
                <a:sym typeface="Calibri"/>
              </a:defRPr>
            </a:lvl1pPr>
          </a:lstStyle>
          <a:p>
            <a:r>
              <a:rPr lang="sv-SE" noProof="0" dirty="0"/>
              <a:t>Välj: Beteende, Nisch, Attityd, Opinion, Kanalval, Lansering eller Internationellt. Se mer på </a:t>
            </a:r>
            <a:r>
              <a:rPr lang="sv-SE" noProof="0" dirty="0" err="1"/>
              <a:t>slide</a:t>
            </a:r>
            <a:r>
              <a:rPr lang="sv-SE" noProof="0" dirty="0"/>
              <a:t> 2.</a:t>
            </a:r>
          </a:p>
        </p:txBody>
      </p:sp>
      <p:sp>
        <p:nvSpPr>
          <p:cNvPr id="11" name="Företag och/eller varumärke"/>
          <p:cNvSpPr txBox="1"/>
          <p:nvPr/>
        </p:nvSpPr>
        <p:spPr>
          <a:xfrm>
            <a:off x="4578048" y="5042971"/>
            <a:ext cx="1858004" cy="24830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1200">
                <a:solidFill>
                  <a:srgbClr val="000000"/>
                </a:solidFill>
                <a:latin typeface="+mj-lt"/>
                <a:ea typeface="+mj-ea"/>
                <a:cs typeface="+mj-cs"/>
                <a:sym typeface="Calibri"/>
              </a:defRPr>
            </a:lvl1pPr>
          </a:lstStyle>
          <a:p>
            <a:r>
              <a:t>Företag och/eller varumärke</a:t>
            </a:r>
          </a:p>
        </p:txBody>
      </p:sp>
      <p:sp>
        <p:nvSpPr>
          <p:cNvPr id="12" name="För- och efternamn"/>
          <p:cNvSpPr txBox="1"/>
          <p:nvPr/>
        </p:nvSpPr>
        <p:spPr>
          <a:xfrm>
            <a:off x="4578048" y="5949256"/>
            <a:ext cx="1295806" cy="24830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1200">
                <a:solidFill>
                  <a:srgbClr val="000000"/>
                </a:solidFill>
                <a:latin typeface="+mj-lt"/>
                <a:ea typeface="+mj-ea"/>
                <a:cs typeface="+mj-cs"/>
                <a:sym typeface="Calibri"/>
              </a:defRPr>
            </a:lvl1pPr>
          </a:lstStyle>
          <a:p>
            <a:r>
              <a:t>För- och efternamn</a:t>
            </a:r>
          </a:p>
        </p:txBody>
      </p:sp>
      <p:sp>
        <p:nvSpPr>
          <p:cNvPr id="13" name="Rectangle"/>
          <p:cNvSpPr/>
          <p:nvPr/>
        </p:nvSpPr>
        <p:spPr>
          <a:xfrm>
            <a:off x="4559300" y="2247900"/>
            <a:ext cx="6350000" cy="419100"/>
          </a:xfrm>
          <a:prstGeom prst="rect">
            <a:avLst/>
          </a:prstGeom>
          <a:ln w="63500">
            <a:solidFill>
              <a:srgbClr val="000000"/>
            </a:solidFill>
            <a:miter/>
          </a:ln>
        </p:spPr>
        <p:txBody>
          <a:bodyPr lIns="45718" tIns="45718" rIns="45718" bIns="45718" anchor="ctr"/>
          <a:lstStyle/>
          <a:p>
            <a:pPr>
              <a:defRPr>
                <a:latin typeface="+mj-lt"/>
                <a:ea typeface="+mj-ea"/>
                <a:cs typeface="+mj-cs"/>
                <a:sym typeface="Calibri"/>
              </a:defRPr>
            </a:pPr>
            <a:endParaRPr/>
          </a:p>
        </p:txBody>
      </p:sp>
      <p:sp>
        <p:nvSpPr>
          <p:cNvPr id="14" name="Rectangle"/>
          <p:cNvSpPr/>
          <p:nvPr/>
        </p:nvSpPr>
        <p:spPr>
          <a:xfrm>
            <a:off x="4559300" y="3136900"/>
            <a:ext cx="6350000" cy="419100"/>
          </a:xfrm>
          <a:prstGeom prst="rect">
            <a:avLst/>
          </a:prstGeom>
          <a:ln w="63500">
            <a:solidFill>
              <a:srgbClr val="000000"/>
            </a:solidFill>
            <a:miter/>
          </a:ln>
        </p:spPr>
        <p:txBody>
          <a:bodyPr lIns="45718" tIns="45718" rIns="45718" bIns="45718" anchor="ctr"/>
          <a:lstStyle/>
          <a:p>
            <a:pPr>
              <a:defRPr>
                <a:latin typeface="+mj-lt"/>
                <a:ea typeface="+mj-ea"/>
                <a:cs typeface="+mj-cs"/>
                <a:sym typeface="Calibri"/>
              </a:defRPr>
            </a:pPr>
            <a:endParaRPr/>
          </a:p>
        </p:txBody>
      </p:sp>
      <p:sp>
        <p:nvSpPr>
          <p:cNvPr id="15" name="Rectangle"/>
          <p:cNvSpPr/>
          <p:nvPr/>
        </p:nvSpPr>
        <p:spPr>
          <a:xfrm>
            <a:off x="4559300" y="3860800"/>
            <a:ext cx="6350000" cy="419100"/>
          </a:xfrm>
          <a:prstGeom prst="rect">
            <a:avLst/>
          </a:prstGeom>
          <a:ln w="63500">
            <a:solidFill>
              <a:srgbClr val="000000"/>
            </a:solidFill>
            <a:miter/>
          </a:ln>
        </p:spPr>
        <p:txBody>
          <a:bodyPr lIns="45718" tIns="45718" rIns="45718" bIns="45718" anchor="ctr"/>
          <a:lstStyle/>
          <a:p>
            <a:pPr>
              <a:defRPr>
                <a:latin typeface="+mj-lt"/>
                <a:ea typeface="+mj-ea"/>
                <a:cs typeface="+mj-cs"/>
                <a:sym typeface="Calibri"/>
              </a:defRPr>
            </a:pPr>
            <a:endParaRPr/>
          </a:p>
        </p:txBody>
      </p:sp>
      <p:sp>
        <p:nvSpPr>
          <p:cNvPr id="16" name="Rectangle"/>
          <p:cNvSpPr/>
          <p:nvPr/>
        </p:nvSpPr>
        <p:spPr>
          <a:xfrm>
            <a:off x="4559300" y="4597400"/>
            <a:ext cx="6350000" cy="419100"/>
          </a:xfrm>
          <a:prstGeom prst="rect">
            <a:avLst/>
          </a:prstGeom>
          <a:ln w="63500">
            <a:solidFill>
              <a:srgbClr val="000000"/>
            </a:solidFill>
            <a:miter/>
          </a:ln>
        </p:spPr>
        <p:txBody>
          <a:bodyPr lIns="45718" tIns="45718" rIns="45718" bIns="45718" anchor="ctr"/>
          <a:lstStyle/>
          <a:p>
            <a:pPr>
              <a:defRPr>
                <a:latin typeface="+mj-lt"/>
                <a:ea typeface="+mj-ea"/>
                <a:cs typeface="+mj-cs"/>
                <a:sym typeface="Calibri"/>
              </a:defRPr>
            </a:pPr>
            <a:endParaRPr/>
          </a:p>
        </p:txBody>
      </p:sp>
      <p:sp>
        <p:nvSpPr>
          <p:cNvPr id="17" name="Rectangle"/>
          <p:cNvSpPr/>
          <p:nvPr/>
        </p:nvSpPr>
        <p:spPr>
          <a:xfrm>
            <a:off x="4559300" y="5499100"/>
            <a:ext cx="6350000" cy="419100"/>
          </a:xfrm>
          <a:prstGeom prst="rect">
            <a:avLst/>
          </a:prstGeom>
          <a:ln w="63500">
            <a:solidFill>
              <a:srgbClr val="000000"/>
            </a:solidFill>
            <a:miter/>
          </a:ln>
        </p:spPr>
        <p:txBody>
          <a:bodyPr lIns="45718" tIns="45718" rIns="45718" bIns="45718" anchor="ctr"/>
          <a:lstStyle/>
          <a:p>
            <a:pPr>
              <a:defRPr>
                <a:latin typeface="+mj-lt"/>
                <a:ea typeface="+mj-ea"/>
                <a:cs typeface="+mj-cs"/>
                <a:sym typeface="Calibri"/>
              </a:defRPr>
            </a:pPr>
            <a:endParaRPr/>
          </a:p>
        </p:txBody>
      </p:sp>
      <p:sp>
        <p:nvSpPr>
          <p:cNvPr id="20" name="Diabildsnummer"/>
          <p:cNvSpPr txBox="1">
            <a:spLocks noGrp="1"/>
          </p:cNvSpPr>
          <p:nvPr>
            <p:ph type="sldNum" sz="quarter" idx="2"/>
          </p:nvPr>
        </p:nvSpPr>
        <p:spPr>
          <a:xfrm>
            <a:off x="5892800" y="6172200"/>
            <a:ext cx="2844800" cy="368301"/>
          </a:xfrm>
          <a:prstGeom prst="rect">
            <a:avLst/>
          </a:prstGeom>
          <a:ln w="12700">
            <a:miter lim="400000"/>
          </a:ln>
        </p:spPr>
        <p:txBody>
          <a:bodyPr wrap="none" lIns="45718" tIns="45718" rIns="45718" bIns="45718" anchor="ctr">
            <a:spAutoFit/>
          </a:bodyPr>
          <a:lstStyle>
            <a:lvl1pPr algn="r">
              <a:defRPr sz="1200">
                <a:latin typeface="+mj-lt"/>
                <a:ea typeface="+mj-ea"/>
                <a:cs typeface="+mj-cs"/>
                <a:sym typeface="Calibri"/>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50514F"/>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50514F"/>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50514F"/>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50514F"/>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50514F"/>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50514F"/>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50514F"/>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50514F"/>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50514F"/>
          </a:solidFill>
          <a:uFillTx/>
          <a:latin typeface="Calibri Light"/>
          <a:ea typeface="Calibri Light"/>
          <a:cs typeface="Calibri Light"/>
          <a:sym typeface="Calibri Light"/>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50514F"/>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50514F"/>
          </a:solidFill>
          <a:uFillTx/>
          <a:latin typeface="+mj-lt"/>
          <a:ea typeface="+mj-ea"/>
          <a:cs typeface="+mj-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50514F"/>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50514F"/>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50514F"/>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50514F"/>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50514F"/>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50514F"/>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50514F"/>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D94EE50-1A82-3BFF-30C4-D057759972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sv-SE"/>
          </a:p>
        </p:txBody>
      </p:sp>
      <p:sp>
        <p:nvSpPr>
          <p:cNvPr id="3" name="Text Placeholder 2">
            <a:extLst>
              <a:ext uri="{FF2B5EF4-FFF2-40B4-BE49-F238E27FC236}">
                <a16:creationId xmlns:a16="http://schemas.microsoft.com/office/drawing/2014/main" id="{409E0DC3-58BB-4C12-50B7-A669BE34B1D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sv-SE"/>
          </a:p>
        </p:txBody>
      </p:sp>
      <p:sp>
        <p:nvSpPr>
          <p:cNvPr id="4" name="Date Placeholder 3">
            <a:extLst>
              <a:ext uri="{FF2B5EF4-FFF2-40B4-BE49-F238E27FC236}">
                <a16:creationId xmlns:a16="http://schemas.microsoft.com/office/drawing/2014/main" id="{1B766E23-1E3A-A18E-1047-3FD976499FA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43CE132-17B4-0F43-B3C2-DA3D1AAE92A2}" type="datetimeFigureOut">
              <a:rPr lang="sv-SE" smtClean="0"/>
              <a:t>2025-01-19</a:t>
            </a:fld>
            <a:endParaRPr lang="sv-SE"/>
          </a:p>
        </p:txBody>
      </p:sp>
      <p:sp>
        <p:nvSpPr>
          <p:cNvPr id="5" name="Footer Placeholder 4">
            <a:extLst>
              <a:ext uri="{FF2B5EF4-FFF2-40B4-BE49-F238E27FC236}">
                <a16:creationId xmlns:a16="http://schemas.microsoft.com/office/drawing/2014/main" id="{22AEADC8-93C1-40CA-5F29-54A0069CA92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sv-SE"/>
          </a:p>
        </p:txBody>
      </p:sp>
      <p:sp>
        <p:nvSpPr>
          <p:cNvPr id="6" name="Slide Number Placeholder 5">
            <a:extLst>
              <a:ext uri="{FF2B5EF4-FFF2-40B4-BE49-F238E27FC236}">
                <a16:creationId xmlns:a16="http://schemas.microsoft.com/office/drawing/2014/main" id="{BDB0F0D1-4E62-4FA4-5ECE-8E49DD5817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4B9E412-E502-E049-A4D4-B3DBC7D7EBCC}" type="slidenum">
              <a:rPr lang="sv-SE" smtClean="0"/>
              <a:t>‹#›</a:t>
            </a:fld>
            <a:endParaRPr lang="sv-SE"/>
          </a:p>
        </p:txBody>
      </p:sp>
    </p:spTree>
    <p:extLst>
      <p:ext uri="{BB962C8B-B14F-4D97-AF65-F5344CB8AC3E}">
        <p14:creationId xmlns:p14="http://schemas.microsoft.com/office/powerpoint/2010/main" val="364530232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Skriv här"/>
          <p:cNvSpPr txBox="1"/>
          <p:nvPr/>
        </p:nvSpPr>
        <p:spPr>
          <a:xfrm>
            <a:off x="4574842" y="2266950"/>
            <a:ext cx="6049143" cy="36932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a:solidFill>
                  <a:srgbClr val="000000"/>
                </a:solidFill>
                <a:latin typeface="+mj-lt"/>
                <a:ea typeface="+mj-ea"/>
                <a:cs typeface="+mj-cs"/>
                <a:sym typeface="Calibri"/>
              </a:defRPr>
            </a:lvl1pPr>
          </a:lstStyle>
          <a:p>
            <a:r>
              <a:rPr lang="sv-SE" dirty="0"/>
              <a:t>Skriv här</a:t>
            </a:r>
          </a:p>
        </p:txBody>
      </p:sp>
      <p:sp>
        <p:nvSpPr>
          <p:cNvPr id="177" name="Skriv här"/>
          <p:cNvSpPr txBox="1"/>
          <p:nvPr/>
        </p:nvSpPr>
        <p:spPr>
          <a:xfrm>
            <a:off x="4574842" y="3154539"/>
            <a:ext cx="6049143" cy="3330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a:solidFill>
                  <a:srgbClr val="000000"/>
                </a:solidFill>
                <a:latin typeface="+mj-lt"/>
                <a:ea typeface="+mj-ea"/>
                <a:cs typeface="+mj-cs"/>
                <a:sym typeface="Calibri"/>
              </a:defRPr>
            </a:lvl1pPr>
          </a:lstStyle>
          <a:p>
            <a:r>
              <a:t>Skriv här</a:t>
            </a:r>
          </a:p>
        </p:txBody>
      </p:sp>
      <p:sp>
        <p:nvSpPr>
          <p:cNvPr id="178" name="Skriv här"/>
          <p:cNvSpPr txBox="1"/>
          <p:nvPr/>
        </p:nvSpPr>
        <p:spPr>
          <a:xfrm>
            <a:off x="4574842" y="3918868"/>
            <a:ext cx="6049143" cy="3330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a:solidFill>
                  <a:srgbClr val="000000"/>
                </a:solidFill>
                <a:latin typeface="+mj-lt"/>
                <a:ea typeface="+mj-ea"/>
                <a:cs typeface="+mj-cs"/>
                <a:sym typeface="Calibri"/>
              </a:defRPr>
            </a:lvl1pPr>
          </a:lstStyle>
          <a:p>
            <a:r>
              <a:t>Skriv här</a:t>
            </a:r>
          </a:p>
        </p:txBody>
      </p:sp>
      <p:sp>
        <p:nvSpPr>
          <p:cNvPr id="179" name="Skriv här"/>
          <p:cNvSpPr txBox="1"/>
          <p:nvPr/>
        </p:nvSpPr>
        <p:spPr>
          <a:xfrm>
            <a:off x="4574842" y="4618573"/>
            <a:ext cx="6049143" cy="3330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a:solidFill>
                  <a:srgbClr val="000000"/>
                </a:solidFill>
                <a:latin typeface="+mj-lt"/>
                <a:ea typeface="+mj-ea"/>
                <a:cs typeface="+mj-cs"/>
                <a:sym typeface="Calibri"/>
              </a:defRPr>
            </a:lvl1pPr>
          </a:lstStyle>
          <a:p>
            <a:r>
              <a:t>Skriv här</a:t>
            </a:r>
          </a:p>
        </p:txBody>
      </p:sp>
      <p:sp>
        <p:nvSpPr>
          <p:cNvPr id="180" name="Skriv här"/>
          <p:cNvSpPr txBox="1"/>
          <p:nvPr/>
        </p:nvSpPr>
        <p:spPr>
          <a:xfrm>
            <a:off x="4574842" y="5535789"/>
            <a:ext cx="6049143" cy="3330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a:solidFill>
                  <a:srgbClr val="000000"/>
                </a:solidFill>
                <a:latin typeface="+mj-lt"/>
                <a:ea typeface="+mj-ea"/>
                <a:cs typeface="+mj-cs"/>
                <a:sym typeface="Calibri"/>
              </a:defRPr>
            </a:lvl1pPr>
          </a:lstStyle>
          <a:p>
            <a:r>
              <a:t>Skriv här</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 name="Här, i fyra text- och illustrationsboxar, finns plats för att…"/>
          <p:cNvSpPr txBox="1"/>
          <p:nvPr/>
        </p:nvSpPr>
        <p:spPr>
          <a:xfrm>
            <a:off x="1306443" y="3121925"/>
            <a:ext cx="4733876" cy="188099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defRPr sz="1400">
                <a:solidFill>
                  <a:srgbClr val="000000"/>
                </a:solidFill>
                <a:latin typeface="+mj-lt"/>
                <a:ea typeface="+mj-ea"/>
                <a:cs typeface="+mj-cs"/>
                <a:sym typeface="Calibri"/>
              </a:defRPr>
            </a:pPr>
            <a:r>
              <a:rPr lang="sv-SE" dirty="0"/>
              <a:t>Här, i fyra text- och illustrationsboxar, finns plats för att </a:t>
            </a:r>
          </a:p>
          <a:p>
            <a:pPr marL="140367" indent="-140367">
              <a:buSzPct val="100000"/>
              <a:buChar char="-"/>
              <a:defRPr sz="1400">
                <a:solidFill>
                  <a:srgbClr val="000000"/>
                </a:solidFill>
                <a:latin typeface="+mj-lt"/>
                <a:ea typeface="+mj-ea"/>
                <a:cs typeface="+mj-cs"/>
                <a:sym typeface="Calibri"/>
              </a:defRPr>
            </a:pPr>
            <a:r>
              <a:rPr lang="sv-SE" dirty="0"/>
              <a:t>skriva om påverkan. Använd </a:t>
            </a:r>
            <a:r>
              <a:rPr lang="sv-SE" u="sng" dirty="0"/>
              <a:t>max 250 ord</a:t>
            </a:r>
            <a:r>
              <a:rPr lang="sv-SE" dirty="0"/>
              <a:t>, motsvarande 1700 tecken </a:t>
            </a:r>
            <a:r>
              <a:rPr lang="sv-SE" dirty="0" err="1"/>
              <a:t>exkl</a:t>
            </a:r>
            <a:r>
              <a:rPr lang="sv-SE" dirty="0"/>
              <a:t> blanksteg, i </a:t>
            </a:r>
            <a:r>
              <a:rPr lang="sv-SE" u="sng" dirty="0" err="1"/>
              <a:t>Calibri</a:t>
            </a:r>
            <a:r>
              <a:rPr lang="sv-SE" u="sng" dirty="0"/>
              <a:t> </a:t>
            </a:r>
            <a:r>
              <a:rPr lang="sv-SE" u="sng" dirty="0" err="1"/>
              <a:t>Regular</a:t>
            </a:r>
            <a:r>
              <a:rPr lang="sv-SE" u="sng" dirty="0"/>
              <a:t> 14 p.</a:t>
            </a:r>
            <a:r>
              <a:rPr lang="sv-SE" dirty="0"/>
              <a:t> </a:t>
            </a:r>
          </a:p>
          <a:p>
            <a:pPr marL="140367" indent="-140367">
              <a:buSzPct val="100000"/>
              <a:buChar char="-"/>
              <a:defRPr sz="1400">
                <a:solidFill>
                  <a:srgbClr val="000000"/>
                </a:solidFill>
                <a:latin typeface="+mj-lt"/>
                <a:ea typeface="+mj-ea"/>
                <a:cs typeface="+mj-cs"/>
                <a:sym typeface="Calibri"/>
              </a:defRPr>
            </a:pPr>
            <a:r>
              <a:rPr lang="sv-SE" dirty="0"/>
              <a:t>lägga in grafer/modeller/illustrationer som åskådliggör</a:t>
            </a:r>
            <a:r>
              <a:rPr lang="sv-SE" dirty="0">
                <a:uFill>
                  <a:solidFill>
                    <a:srgbClr val="000000"/>
                  </a:solidFill>
                </a:uFill>
              </a:rPr>
              <a:t> </a:t>
            </a:r>
          </a:p>
          <a:p>
            <a:pPr>
              <a:defRPr sz="1400">
                <a:solidFill>
                  <a:srgbClr val="000000"/>
                </a:solidFill>
                <a:uFill>
                  <a:solidFill>
                    <a:srgbClr val="000000"/>
                  </a:solidFill>
                </a:uFill>
                <a:latin typeface="+mj-lt"/>
                <a:ea typeface="+mj-ea"/>
                <a:cs typeface="+mj-cs"/>
                <a:sym typeface="Calibri"/>
              </a:defRPr>
            </a:pPr>
            <a:endParaRPr lang="sv-SE" dirty="0">
              <a:uFill>
                <a:solidFill>
                  <a:srgbClr val="000000"/>
                </a:solidFill>
              </a:uFill>
            </a:endParaRPr>
          </a:p>
          <a:p>
            <a:pPr>
              <a:defRPr sz="1400">
                <a:solidFill>
                  <a:srgbClr val="000000"/>
                </a:solidFill>
                <a:uFill>
                  <a:solidFill>
                    <a:srgbClr val="000000"/>
                  </a:solidFill>
                </a:uFill>
                <a:latin typeface="+mj-lt"/>
                <a:ea typeface="+mj-ea"/>
                <a:cs typeface="+mj-cs"/>
                <a:sym typeface="Calibri"/>
              </a:defRPr>
            </a:pPr>
            <a:r>
              <a:rPr lang="sv-SE" dirty="0"/>
              <a:t>Ersätt denna instruktionstext med din text och strukturera den  på ett lämpligt sätt, gärna med ”</a:t>
            </a:r>
            <a:r>
              <a:rPr lang="sv-SE" dirty="0" err="1"/>
              <a:t>bullets</a:t>
            </a:r>
            <a:r>
              <a:rPr lang="sv-SE" dirty="0"/>
              <a:t>” som ovan, så att den blir enkel för juryn att ta till sig.</a:t>
            </a:r>
          </a:p>
        </p:txBody>
      </p:sp>
      <p:sp>
        <p:nvSpPr>
          <p:cNvPr id="209" name="… text- och illustrationsbox 2…"/>
          <p:cNvSpPr txBox="1"/>
          <p:nvPr/>
        </p:nvSpPr>
        <p:spPr>
          <a:xfrm>
            <a:off x="6179600" y="3122277"/>
            <a:ext cx="4733874" cy="30777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tabLst>
                <a:tab pos="12700" algn="l"/>
                <a:tab pos="177800" algn="l"/>
              </a:tabLst>
              <a:defRPr sz="1400">
                <a:solidFill>
                  <a:srgbClr val="000000"/>
                </a:solidFill>
                <a:uFill>
                  <a:solidFill>
                    <a:srgbClr val="000000"/>
                  </a:solidFill>
                </a:uFill>
                <a:latin typeface="+mj-lt"/>
                <a:ea typeface="+mj-ea"/>
                <a:cs typeface="+mj-cs"/>
                <a:sym typeface="Calibri"/>
              </a:defRPr>
            </a:lvl1pPr>
          </a:lstStyle>
          <a:p>
            <a:r>
              <a:rPr lang="sv-SE"/>
              <a:t>… text- och illustrationsbox 2…</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 name="… text- och illustrationsbox 3…"/>
          <p:cNvSpPr txBox="1"/>
          <p:nvPr/>
        </p:nvSpPr>
        <p:spPr>
          <a:xfrm>
            <a:off x="1306443" y="1651000"/>
            <a:ext cx="4733876" cy="28079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tabLst>
                <a:tab pos="12700" algn="l"/>
                <a:tab pos="177800" algn="l"/>
              </a:tabLst>
              <a:defRPr sz="1400">
                <a:solidFill>
                  <a:srgbClr val="000000"/>
                </a:solidFill>
                <a:uFill>
                  <a:solidFill>
                    <a:srgbClr val="000000"/>
                  </a:solidFill>
                </a:uFill>
                <a:latin typeface="+mj-lt"/>
                <a:ea typeface="+mj-ea"/>
                <a:cs typeface="+mj-cs"/>
                <a:sym typeface="Calibri"/>
              </a:defRPr>
            </a:lvl1pPr>
          </a:lstStyle>
          <a:p>
            <a:r>
              <a:t>… text- och illustrationsbox 3…</a:t>
            </a:r>
          </a:p>
        </p:txBody>
      </p:sp>
      <p:sp>
        <p:nvSpPr>
          <p:cNvPr id="212" name="… text- och illustrationsbox 4.…"/>
          <p:cNvSpPr txBox="1"/>
          <p:nvPr/>
        </p:nvSpPr>
        <p:spPr>
          <a:xfrm>
            <a:off x="6179600" y="1651000"/>
            <a:ext cx="4733874" cy="96659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tabLst>
                <a:tab pos="12700" algn="l"/>
                <a:tab pos="177800" algn="l"/>
              </a:tabLst>
              <a:defRPr sz="1400">
                <a:solidFill>
                  <a:srgbClr val="000000"/>
                </a:solidFill>
                <a:uFill>
                  <a:solidFill>
                    <a:srgbClr val="000000"/>
                  </a:solidFill>
                </a:uFill>
                <a:latin typeface="+mj-lt"/>
                <a:ea typeface="+mj-ea"/>
                <a:cs typeface="+mj-cs"/>
                <a:sym typeface="Calibri"/>
              </a:defRPr>
            </a:pPr>
            <a:r>
              <a:t>… text- och illustrationsbox 4.</a:t>
            </a:r>
          </a:p>
          <a:p>
            <a:pPr>
              <a:tabLst>
                <a:tab pos="12700" algn="l"/>
                <a:tab pos="177800" algn="l"/>
              </a:tabLst>
              <a:defRPr sz="1400">
                <a:solidFill>
                  <a:srgbClr val="000000"/>
                </a:solidFill>
                <a:uFill>
                  <a:solidFill>
                    <a:srgbClr val="000000"/>
                  </a:solidFill>
                </a:uFill>
                <a:latin typeface="+mj-lt"/>
                <a:ea typeface="+mj-ea"/>
                <a:cs typeface="+mj-cs"/>
                <a:sym typeface="Calibri"/>
              </a:defRPr>
            </a:pPr>
            <a:endParaRPr/>
          </a:p>
          <a:p>
            <a:pPr>
              <a:tabLst>
                <a:tab pos="12700" algn="l"/>
                <a:tab pos="177800" algn="l"/>
              </a:tabLst>
              <a:defRPr sz="1400">
                <a:solidFill>
                  <a:srgbClr val="000000"/>
                </a:solidFill>
                <a:uFill>
                  <a:solidFill>
                    <a:srgbClr val="000000"/>
                  </a:solidFill>
                </a:uFill>
                <a:latin typeface="+mj-lt"/>
                <a:ea typeface="+mj-ea"/>
                <a:cs typeface="+mj-cs"/>
                <a:sym typeface="Calibri"/>
              </a:defRPr>
            </a:pPr>
            <a:r>
              <a:t>Kontrollera att du använder sammanlagt max 250 ord/1700 tecken.</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 name="Här, i fyra text- och illustrationsboxar, finns plats för att…"/>
          <p:cNvSpPr txBox="1"/>
          <p:nvPr/>
        </p:nvSpPr>
        <p:spPr>
          <a:xfrm>
            <a:off x="1306443" y="3403601"/>
            <a:ext cx="4733876" cy="188099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defRPr sz="1400">
                <a:solidFill>
                  <a:srgbClr val="000000"/>
                </a:solidFill>
                <a:latin typeface="+mj-lt"/>
                <a:ea typeface="+mj-ea"/>
                <a:cs typeface="+mj-cs"/>
                <a:sym typeface="Calibri"/>
              </a:defRPr>
            </a:pPr>
            <a:r>
              <a:rPr lang="sv-SE" dirty="0"/>
              <a:t>Här, i fyra text- och illustrationsboxar, finns plats för att </a:t>
            </a:r>
          </a:p>
          <a:p>
            <a:pPr marL="140367" indent="-140367">
              <a:buSzPct val="100000"/>
              <a:buChar char="-"/>
              <a:defRPr sz="1400">
                <a:solidFill>
                  <a:srgbClr val="000000"/>
                </a:solidFill>
                <a:latin typeface="+mj-lt"/>
                <a:ea typeface="+mj-ea"/>
                <a:cs typeface="+mj-cs"/>
                <a:sym typeface="Calibri"/>
              </a:defRPr>
            </a:pPr>
            <a:r>
              <a:rPr lang="sv-SE" dirty="0"/>
              <a:t>skriva om framgången. Använd </a:t>
            </a:r>
            <a:r>
              <a:rPr lang="sv-SE" u="sng" dirty="0"/>
              <a:t>max 250 ord</a:t>
            </a:r>
            <a:r>
              <a:rPr lang="sv-SE" dirty="0"/>
              <a:t>, motsvarande 1700 tecken </a:t>
            </a:r>
            <a:r>
              <a:rPr lang="sv-SE" dirty="0" err="1"/>
              <a:t>exkl</a:t>
            </a:r>
            <a:r>
              <a:rPr lang="sv-SE" dirty="0"/>
              <a:t> blanksteg, i </a:t>
            </a:r>
            <a:r>
              <a:rPr lang="sv-SE" u="sng" dirty="0" err="1"/>
              <a:t>Calibri</a:t>
            </a:r>
            <a:r>
              <a:rPr lang="sv-SE" u="sng" dirty="0"/>
              <a:t> </a:t>
            </a:r>
            <a:r>
              <a:rPr lang="sv-SE" u="sng" dirty="0" err="1"/>
              <a:t>Regular</a:t>
            </a:r>
            <a:r>
              <a:rPr lang="sv-SE" u="sng" dirty="0"/>
              <a:t> 14 p.</a:t>
            </a:r>
            <a:r>
              <a:rPr lang="sv-SE" dirty="0"/>
              <a:t> </a:t>
            </a:r>
          </a:p>
          <a:p>
            <a:pPr marL="140367" indent="-140367">
              <a:buSzPct val="100000"/>
              <a:buChar char="-"/>
              <a:defRPr sz="1400">
                <a:solidFill>
                  <a:srgbClr val="000000"/>
                </a:solidFill>
                <a:latin typeface="+mj-lt"/>
                <a:ea typeface="+mj-ea"/>
                <a:cs typeface="+mj-cs"/>
                <a:sym typeface="Calibri"/>
              </a:defRPr>
            </a:pPr>
            <a:r>
              <a:rPr lang="sv-SE" dirty="0"/>
              <a:t>lägga in grafer/modeller/illustrationer som åskådliggör</a:t>
            </a:r>
            <a:r>
              <a:rPr lang="sv-SE" dirty="0">
                <a:uFill>
                  <a:solidFill>
                    <a:srgbClr val="000000"/>
                  </a:solidFill>
                </a:uFill>
              </a:rPr>
              <a:t> </a:t>
            </a:r>
          </a:p>
          <a:p>
            <a:pPr>
              <a:defRPr sz="1400">
                <a:solidFill>
                  <a:srgbClr val="000000"/>
                </a:solidFill>
                <a:uFill>
                  <a:solidFill>
                    <a:srgbClr val="000000"/>
                  </a:solidFill>
                </a:uFill>
                <a:latin typeface="+mj-lt"/>
                <a:ea typeface="+mj-ea"/>
                <a:cs typeface="+mj-cs"/>
                <a:sym typeface="Calibri"/>
              </a:defRPr>
            </a:pPr>
            <a:endParaRPr lang="sv-SE" dirty="0">
              <a:uFill>
                <a:solidFill>
                  <a:srgbClr val="000000"/>
                </a:solidFill>
              </a:uFill>
            </a:endParaRPr>
          </a:p>
          <a:p>
            <a:pPr>
              <a:defRPr sz="1400">
                <a:solidFill>
                  <a:srgbClr val="000000"/>
                </a:solidFill>
                <a:uFill>
                  <a:solidFill>
                    <a:srgbClr val="000000"/>
                  </a:solidFill>
                </a:uFill>
                <a:latin typeface="+mj-lt"/>
                <a:ea typeface="+mj-ea"/>
                <a:cs typeface="+mj-cs"/>
                <a:sym typeface="Calibri"/>
              </a:defRPr>
            </a:pPr>
            <a:r>
              <a:rPr lang="sv-SE" dirty="0"/>
              <a:t>Ersätt denna instruktionstext med din text och strukturera den  på ett lämpligt sätt, gärna med ”</a:t>
            </a:r>
            <a:r>
              <a:rPr lang="sv-SE" dirty="0" err="1"/>
              <a:t>bullets</a:t>
            </a:r>
            <a:r>
              <a:rPr lang="sv-SE" dirty="0"/>
              <a:t>” som ovan, så att den blir enkel för juryn att ta till sig.</a:t>
            </a:r>
          </a:p>
        </p:txBody>
      </p:sp>
      <p:sp>
        <p:nvSpPr>
          <p:cNvPr id="215" name="… text- och illustrationsbox 2…"/>
          <p:cNvSpPr txBox="1"/>
          <p:nvPr/>
        </p:nvSpPr>
        <p:spPr>
          <a:xfrm>
            <a:off x="6179600" y="3403953"/>
            <a:ext cx="4733874" cy="30777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tabLst>
                <a:tab pos="12700" algn="l"/>
                <a:tab pos="177800" algn="l"/>
              </a:tabLst>
              <a:defRPr sz="1400">
                <a:solidFill>
                  <a:srgbClr val="000000"/>
                </a:solidFill>
                <a:uFill>
                  <a:solidFill>
                    <a:srgbClr val="000000"/>
                  </a:solidFill>
                </a:uFill>
                <a:latin typeface="+mj-lt"/>
                <a:ea typeface="+mj-ea"/>
                <a:cs typeface="+mj-cs"/>
                <a:sym typeface="Calibri"/>
              </a:defRPr>
            </a:lvl1pPr>
          </a:lstStyle>
          <a:p>
            <a:r>
              <a:rPr lang="sv-SE"/>
              <a:t>… text- och illustrationsbox 2…</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 name="… text- och illustrationsbox 3…"/>
          <p:cNvSpPr txBox="1"/>
          <p:nvPr/>
        </p:nvSpPr>
        <p:spPr>
          <a:xfrm>
            <a:off x="1306443" y="1651000"/>
            <a:ext cx="4733876" cy="28079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tabLst>
                <a:tab pos="12700" algn="l"/>
                <a:tab pos="177800" algn="l"/>
              </a:tabLst>
              <a:defRPr sz="1400">
                <a:solidFill>
                  <a:srgbClr val="000000"/>
                </a:solidFill>
                <a:uFill>
                  <a:solidFill>
                    <a:srgbClr val="000000"/>
                  </a:solidFill>
                </a:uFill>
                <a:latin typeface="+mj-lt"/>
                <a:ea typeface="+mj-ea"/>
                <a:cs typeface="+mj-cs"/>
                <a:sym typeface="Calibri"/>
              </a:defRPr>
            </a:lvl1pPr>
          </a:lstStyle>
          <a:p>
            <a:r>
              <a:rPr dirty="0"/>
              <a:t>… text- </a:t>
            </a:r>
            <a:r>
              <a:rPr dirty="0" err="1"/>
              <a:t>och</a:t>
            </a:r>
            <a:r>
              <a:rPr dirty="0"/>
              <a:t> </a:t>
            </a:r>
            <a:r>
              <a:rPr dirty="0" err="1"/>
              <a:t>illustrationsbox</a:t>
            </a:r>
            <a:r>
              <a:rPr dirty="0"/>
              <a:t> 3…</a:t>
            </a:r>
          </a:p>
        </p:txBody>
      </p:sp>
      <p:sp>
        <p:nvSpPr>
          <p:cNvPr id="218" name="… text- och illustrationsbox 4.…"/>
          <p:cNvSpPr txBox="1"/>
          <p:nvPr/>
        </p:nvSpPr>
        <p:spPr>
          <a:xfrm>
            <a:off x="6179600" y="1651000"/>
            <a:ext cx="4733874" cy="96659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tabLst>
                <a:tab pos="12700" algn="l"/>
                <a:tab pos="177800" algn="l"/>
              </a:tabLst>
              <a:defRPr sz="1400">
                <a:solidFill>
                  <a:srgbClr val="000000"/>
                </a:solidFill>
                <a:uFill>
                  <a:solidFill>
                    <a:srgbClr val="000000"/>
                  </a:solidFill>
                </a:uFill>
                <a:latin typeface="+mj-lt"/>
                <a:ea typeface="+mj-ea"/>
                <a:cs typeface="+mj-cs"/>
                <a:sym typeface="Calibri"/>
              </a:defRPr>
            </a:pPr>
            <a:r>
              <a:t>… text- och illustrationsbox 4.</a:t>
            </a:r>
          </a:p>
          <a:p>
            <a:pPr>
              <a:tabLst>
                <a:tab pos="12700" algn="l"/>
                <a:tab pos="177800" algn="l"/>
              </a:tabLst>
              <a:defRPr sz="1400">
                <a:solidFill>
                  <a:srgbClr val="000000"/>
                </a:solidFill>
                <a:uFill>
                  <a:solidFill>
                    <a:srgbClr val="000000"/>
                  </a:solidFill>
                </a:uFill>
                <a:latin typeface="+mj-lt"/>
                <a:ea typeface="+mj-ea"/>
                <a:cs typeface="+mj-cs"/>
                <a:sym typeface="Calibri"/>
              </a:defRPr>
            </a:pPr>
            <a:endParaRPr/>
          </a:p>
          <a:p>
            <a:pPr>
              <a:tabLst>
                <a:tab pos="12700" algn="l"/>
                <a:tab pos="177800" algn="l"/>
              </a:tabLst>
              <a:defRPr sz="1400">
                <a:solidFill>
                  <a:srgbClr val="000000"/>
                </a:solidFill>
                <a:uFill>
                  <a:solidFill>
                    <a:srgbClr val="000000"/>
                  </a:solidFill>
                </a:uFill>
                <a:latin typeface="+mj-lt"/>
                <a:ea typeface="+mj-ea"/>
                <a:cs typeface="+mj-cs"/>
                <a:sym typeface="Calibri"/>
              </a:defRPr>
            </a:pPr>
            <a:r>
              <a:t>Kontrollera att du använder sammanlagt max 250 ord/1700 tecken.</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0" name="Strategy_Awards_Logo2017.png" descr="Strategy_Awards_Logo2017.png"/>
          <p:cNvPicPr>
            <a:picLocks noChangeAspect="1"/>
          </p:cNvPicPr>
          <p:nvPr/>
        </p:nvPicPr>
        <p:blipFill>
          <a:blip r:embed="rId2"/>
          <a:stretch>
            <a:fillRect/>
          </a:stretch>
        </p:blipFill>
        <p:spPr>
          <a:xfrm>
            <a:off x="11408356" y="6103482"/>
            <a:ext cx="748516" cy="736065"/>
          </a:xfrm>
          <a:prstGeom prst="rect">
            <a:avLst/>
          </a:prstGeom>
          <a:ln w="12700">
            <a:miter lim="400000"/>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5" name="Lägg in en representativ bild av lösningen här,…"/>
          <p:cNvGrpSpPr/>
          <p:nvPr/>
        </p:nvGrpSpPr>
        <p:grpSpPr>
          <a:xfrm>
            <a:off x="6616700" y="3187699"/>
            <a:ext cx="4281448" cy="2976788"/>
            <a:chOff x="0" y="0"/>
            <a:chExt cx="4281447" cy="2976786"/>
          </a:xfrm>
        </p:grpSpPr>
        <p:sp>
          <p:nvSpPr>
            <p:cNvPr id="183" name="Rektangel"/>
            <p:cNvSpPr/>
            <p:nvPr/>
          </p:nvSpPr>
          <p:spPr>
            <a:xfrm>
              <a:off x="0" y="-1"/>
              <a:ext cx="4281448" cy="2976788"/>
            </a:xfrm>
            <a:prstGeom prst="rect">
              <a:avLst/>
            </a:prstGeom>
            <a:noFill/>
            <a:ln w="38100" cap="flat">
              <a:solidFill>
                <a:srgbClr val="000000"/>
              </a:solidFill>
              <a:prstDash val="solid"/>
              <a:miter lim="800000"/>
            </a:ln>
            <a:effectLst/>
          </p:spPr>
          <p:txBody>
            <a:bodyPr wrap="square" lIns="45718" tIns="45718" rIns="45718" bIns="45718" numCol="1" anchor="ctr">
              <a:noAutofit/>
            </a:bodyPr>
            <a:lstStyle/>
            <a:p>
              <a:pPr algn="ctr">
                <a:spcBef>
                  <a:spcPts val="1000"/>
                </a:spcBef>
                <a:defRPr sz="1200">
                  <a:solidFill>
                    <a:srgbClr val="000000"/>
                  </a:solidFill>
                  <a:latin typeface="Arial"/>
                  <a:ea typeface="Arial"/>
                  <a:cs typeface="Arial"/>
                  <a:sym typeface="Arial"/>
                </a:defRPr>
              </a:pPr>
              <a:endParaRPr/>
            </a:p>
          </p:txBody>
        </p:sp>
        <p:sp>
          <p:nvSpPr>
            <p:cNvPr id="184" name="Lägg in en representativ bild av lösningen här,…"/>
            <p:cNvSpPr txBox="1"/>
            <p:nvPr/>
          </p:nvSpPr>
          <p:spPr>
            <a:xfrm>
              <a:off x="19050" y="1203866"/>
              <a:ext cx="4243348" cy="56905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numCol="1" anchor="ctr">
              <a:spAutoFit/>
            </a:bodyPr>
            <a:lstStyle/>
            <a:p>
              <a:pPr algn="ctr">
                <a:spcBef>
                  <a:spcPts val="1000"/>
                </a:spcBef>
                <a:defRPr sz="1200">
                  <a:solidFill>
                    <a:srgbClr val="000000"/>
                  </a:solidFill>
                  <a:latin typeface="Arial"/>
                  <a:ea typeface="Arial"/>
                  <a:cs typeface="Arial"/>
                  <a:sym typeface="Arial"/>
                </a:defRPr>
              </a:pPr>
              <a:r>
                <a:t>Lägg in en representativ bild av lösningen här,</a:t>
              </a:r>
            </a:p>
            <a:p>
              <a:pPr algn="ctr">
                <a:spcBef>
                  <a:spcPts val="1000"/>
                </a:spcBef>
                <a:defRPr sz="1200">
                  <a:solidFill>
                    <a:srgbClr val="000000"/>
                  </a:solidFill>
                  <a:latin typeface="Arial"/>
                  <a:ea typeface="Arial"/>
                  <a:cs typeface="Arial"/>
                  <a:sym typeface="Arial"/>
                </a:defRPr>
              </a:pPr>
              <a:r>
                <a:t>länka bilden om lösningen är rörlig.</a:t>
              </a:r>
            </a:p>
          </p:txBody>
        </p:sp>
      </p:grpSp>
      <p:sp>
        <p:nvSpPr>
          <p:cNvPr id="186" name="Här summerar du bidraget med max 100 ord i Calibri 14 pt.…"/>
          <p:cNvSpPr txBox="1"/>
          <p:nvPr/>
        </p:nvSpPr>
        <p:spPr>
          <a:xfrm>
            <a:off x="1306443" y="3187700"/>
            <a:ext cx="5126868" cy="332398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marR="212090">
              <a:defRPr sz="1400">
                <a:solidFill>
                  <a:srgbClr val="000000"/>
                </a:solidFill>
                <a:latin typeface="+mj-lt"/>
                <a:ea typeface="+mj-ea"/>
                <a:cs typeface="+mj-cs"/>
                <a:sym typeface="Calibri"/>
              </a:defRPr>
            </a:pPr>
            <a:r>
              <a:rPr lang="sv-SE" dirty="0"/>
              <a:t>Här summerar du bidraget med </a:t>
            </a:r>
            <a:r>
              <a:rPr lang="sv-SE" u="sng" dirty="0"/>
              <a:t>max 100 ord</a:t>
            </a:r>
            <a:r>
              <a:rPr lang="sv-SE" dirty="0"/>
              <a:t> i </a:t>
            </a:r>
            <a:r>
              <a:rPr lang="sv-SE" dirty="0" err="1"/>
              <a:t>Calibri</a:t>
            </a:r>
            <a:r>
              <a:rPr lang="sv-SE" dirty="0"/>
              <a:t> </a:t>
            </a:r>
            <a:r>
              <a:rPr lang="sv-SE" dirty="0" err="1"/>
              <a:t>Regular</a:t>
            </a:r>
            <a:r>
              <a:rPr lang="sv-SE" dirty="0"/>
              <a:t> 14 pt. OBS att du själv ansvarar för att texten håller sig under 100 ord.</a:t>
            </a:r>
          </a:p>
          <a:p>
            <a:pPr marR="212090">
              <a:defRPr sz="1400">
                <a:solidFill>
                  <a:srgbClr val="000000"/>
                </a:solidFill>
                <a:latin typeface="+mj-lt"/>
                <a:ea typeface="+mj-ea"/>
                <a:cs typeface="+mj-cs"/>
                <a:sym typeface="Calibri"/>
              </a:defRPr>
            </a:pPr>
            <a:r>
              <a:rPr lang="sv-SE" dirty="0"/>
              <a:t> </a:t>
            </a:r>
          </a:p>
          <a:p>
            <a:pPr marR="212090">
              <a:defRPr sz="1400">
                <a:solidFill>
                  <a:srgbClr val="000000"/>
                </a:solidFill>
                <a:latin typeface="+mj-lt"/>
                <a:ea typeface="+mj-ea"/>
                <a:cs typeface="+mj-cs"/>
                <a:sym typeface="Calibri"/>
              </a:defRPr>
            </a:pPr>
            <a:r>
              <a:rPr lang="sv-SE" dirty="0"/>
              <a:t>Gör texten enkel, tydlig och lätt för juryn att förstå, och ge den struktur.</a:t>
            </a:r>
          </a:p>
          <a:p>
            <a:pPr marR="212090">
              <a:defRPr sz="1400">
                <a:solidFill>
                  <a:srgbClr val="000000"/>
                </a:solidFill>
                <a:latin typeface="+mj-lt"/>
                <a:ea typeface="+mj-ea"/>
                <a:cs typeface="+mj-cs"/>
                <a:sym typeface="Calibri"/>
              </a:defRPr>
            </a:pPr>
            <a:endParaRPr lang="sv-SE" dirty="0"/>
          </a:p>
          <a:p>
            <a:pPr marR="212090">
              <a:defRPr sz="1400">
                <a:solidFill>
                  <a:srgbClr val="000000"/>
                </a:solidFill>
                <a:latin typeface="+mj-lt"/>
                <a:ea typeface="+mj-ea"/>
                <a:cs typeface="+mj-cs"/>
                <a:sym typeface="Calibri"/>
              </a:defRPr>
            </a:pPr>
            <a:r>
              <a:rPr lang="sv-SE" dirty="0"/>
              <a:t>För att exemplifiera är texten i denna textruta</a:t>
            </a:r>
          </a:p>
          <a:p>
            <a:pPr marL="140367" marR="212090" indent="-140367">
              <a:buSzPct val="100000"/>
              <a:buChar char="•"/>
              <a:defRPr sz="1400">
                <a:solidFill>
                  <a:srgbClr val="000000"/>
                </a:solidFill>
                <a:latin typeface="+mj-lt"/>
                <a:ea typeface="+mj-ea"/>
                <a:cs typeface="+mj-cs"/>
                <a:sym typeface="Calibri"/>
              </a:defRPr>
            </a:pPr>
            <a:r>
              <a:rPr lang="sv-SE" dirty="0"/>
              <a:t>strukturerad med hjälp av punkter.</a:t>
            </a:r>
          </a:p>
          <a:p>
            <a:pPr marL="140367" marR="212090" indent="-140367">
              <a:buSzPct val="100000"/>
              <a:buChar char="•"/>
              <a:defRPr sz="1400">
                <a:solidFill>
                  <a:srgbClr val="000000"/>
                </a:solidFill>
                <a:latin typeface="+mj-lt"/>
                <a:ea typeface="+mj-ea"/>
                <a:cs typeface="+mj-cs"/>
                <a:sym typeface="Calibri"/>
              </a:defRPr>
            </a:pPr>
            <a:r>
              <a:rPr lang="sv-SE" dirty="0"/>
              <a:t>påfylld med markeringstext lorem ipsum så att den sammanlagt innehåller 97 ord.</a:t>
            </a:r>
          </a:p>
          <a:p>
            <a:pPr marL="140367" marR="212090" indent="-140367">
              <a:buSzPct val="100000"/>
              <a:buChar char="•"/>
              <a:defRPr sz="1400">
                <a:solidFill>
                  <a:srgbClr val="000000"/>
                </a:solidFill>
                <a:latin typeface="+mj-lt"/>
                <a:ea typeface="+mj-ea"/>
                <a:cs typeface="+mj-cs"/>
                <a:sym typeface="Calibri"/>
              </a:defRPr>
            </a:pPr>
            <a:r>
              <a:rPr lang="sv-SE" dirty="0"/>
              <a:t>vilket motsvarar ca 500 tecken utan blanksteg.</a:t>
            </a:r>
          </a:p>
          <a:p>
            <a:pPr marL="140367" marR="212090" indent="-140367">
              <a:buSzPct val="100000"/>
              <a:buChar char="•"/>
              <a:defRPr sz="1400">
                <a:solidFill>
                  <a:srgbClr val="000000"/>
                </a:solidFill>
                <a:latin typeface="+mj-lt"/>
                <a:ea typeface="+mj-ea"/>
                <a:cs typeface="+mj-cs"/>
                <a:sym typeface="Calibri"/>
              </a:defRPr>
            </a:pPr>
            <a:r>
              <a:rPr dirty="0"/>
              <a:t>lorem ipsum dolor sit </a:t>
            </a:r>
            <a:r>
              <a:rPr dirty="0" err="1"/>
              <a:t>amet</a:t>
            </a:r>
            <a:r>
              <a:rPr dirty="0"/>
              <a:t>, con </a:t>
            </a:r>
            <a:r>
              <a:rPr dirty="0" err="1"/>
              <a:t>sectetur</a:t>
            </a:r>
            <a:r>
              <a:rPr dirty="0"/>
              <a:t> </a:t>
            </a:r>
            <a:r>
              <a:rPr dirty="0" err="1"/>
              <a:t>adi</a:t>
            </a:r>
            <a:r>
              <a:rPr dirty="0"/>
              <a:t> </a:t>
            </a:r>
            <a:r>
              <a:rPr dirty="0" err="1"/>
              <a:t>piscing</a:t>
            </a:r>
            <a:r>
              <a:rPr dirty="0"/>
              <a:t> </a:t>
            </a:r>
            <a:r>
              <a:rPr dirty="0" err="1"/>
              <a:t>elit</a:t>
            </a:r>
            <a:r>
              <a:rPr dirty="0"/>
              <a:t> sed.</a:t>
            </a:r>
          </a:p>
          <a:p>
            <a:pPr marR="212090">
              <a:defRPr sz="1400">
                <a:solidFill>
                  <a:srgbClr val="000000"/>
                </a:solidFill>
                <a:latin typeface="+mj-lt"/>
                <a:ea typeface="+mj-ea"/>
                <a:cs typeface="+mj-cs"/>
                <a:sym typeface="Calibri"/>
              </a:defRPr>
            </a:pPr>
            <a:r>
              <a:rPr dirty="0"/>
              <a:t>Do </a:t>
            </a:r>
            <a:r>
              <a:rPr dirty="0" err="1"/>
              <a:t>eius</a:t>
            </a:r>
            <a:r>
              <a:rPr dirty="0"/>
              <a:t> mod </a:t>
            </a:r>
            <a:r>
              <a:rPr dirty="0" err="1"/>
              <a:t>tempor</a:t>
            </a:r>
            <a:r>
              <a:rPr dirty="0"/>
              <a:t> </a:t>
            </a:r>
            <a:r>
              <a:rPr dirty="0" err="1"/>
              <a:t>incididunt</a:t>
            </a:r>
            <a:r>
              <a:rPr dirty="0"/>
              <a:t> </a:t>
            </a:r>
            <a:r>
              <a:rPr dirty="0" err="1"/>
              <a:t>ut</a:t>
            </a:r>
            <a:r>
              <a:rPr dirty="0"/>
              <a:t> labore et dolore magna </a:t>
            </a:r>
            <a:r>
              <a:rPr dirty="0" err="1"/>
              <a:t>aliqua</a:t>
            </a:r>
            <a:r>
              <a:rPr dirty="0"/>
              <a:t> </a:t>
            </a:r>
            <a:r>
              <a:rPr dirty="0" err="1"/>
              <a:t>ut</a:t>
            </a:r>
            <a:r>
              <a:rPr dirty="0"/>
              <a:t> </a:t>
            </a:r>
            <a:r>
              <a:rPr dirty="0" err="1"/>
              <a:t>enim</a:t>
            </a:r>
            <a:r>
              <a:rPr dirty="0"/>
              <a:t> ad.</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 name="Här, i fyra text- och illustrationsboxar, finns plats för att…"/>
          <p:cNvSpPr txBox="1"/>
          <p:nvPr/>
        </p:nvSpPr>
        <p:spPr>
          <a:xfrm>
            <a:off x="1306443" y="4075944"/>
            <a:ext cx="4733876" cy="203132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defRPr sz="1400">
                <a:solidFill>
                  <a:srgbClr val="000000"/>
                </a:solidFill>
                <a:latin typeface="+mj-lt"/>
                <a:ea typeface="+mj-ea"/>
                <a:cs typeface="+mj-cs"/>
                <a:sym typeface="Calibri"/>
              </a:defRPr>
            </a:pPr>
            <a:r>
              <a:rPr lang="sv-SE" dirty="0"/>
              <a:t>Här, i fyra text- och illustrationsboxar, finns plats för att </a:t>
            </a:r>
          </a:p>
          <a:p>
            <a:pPr marL="140367" indent="-140367">
              <a:buSzPct val="100000"/>
              <a:buChar char="-"/>
              <a:defRPr sz="1400">
                <a:solidFill>
                  <a:srgbClr val="000000"/>
                </a:solidFill>
                <a:latin typeface="+mj-lt"/>
                <a:ea typeface="+mj-ea"/>
                <a:cs typeface="+mj-cs"/>
                <a:sym typeface="Calibri"/>
              </a:defRPr>
            </a:pPr>
            <a:r>
              <a:rPr lang="sv-SE" dirty="0"/>
              <a:t>skriva om utmaning, syfte och mätbara delmål. Använd </a:t>
            </a:r>
            <a:r>
              <a:rPr lang="sv-SE" u="sng" dirty="0"/>
              <a:t>max 250 ord</a:t>
            </a:r>
            <a:r>
              <a:rPr lang="sv-SE" dirty="0"/>
              <a:t>, motsvarande 1700 tecken </a:t>
            </a:r>
            <a:r>
              <a:rPr lang="sv-SE" dirty="0" err="1"/>
              <a:t>exkl</a:t>
            </a:r>
            <a:r>
              <a:rPr lang="sv-SE" dirty="0"/>
              <a:t> blanksteg, i </a:t>
            </a:r>
            <a:r>
              <a:rPr lang="sv-SE" u="sng" dirty="0" err="1"/>
              <a:t>Calibri</a:t>
            </a:r>
            <a:r>
              <a:rPr lang="sv-SE" u="sng" dirty="0"/>
              <a:t> </a:t>
            </a:r>
            <a:r>
              <a:rPr lang="sv-SE" u="sng" dirty="0" err="1"/>
              <a:t>Regular</a:t>
            </a:r>
            <a:r>
              <a:rPr lang="sv-SE" u="sng" dirty="0"/>
              <a:t> 14 p.</a:t>
            </a:r>
            <a:r>
              <a:rPr lang="sv-SE" dirty="0"/>
              <a:t> </a:t>
            </a:r>
          </a:p>
          <a:p>
            <a:pPr marL="140367" indent="-140367">
              <a:buSzPct val="100000"/>
              <a:buChar char="-"/>
              <a:defRPr sz="1400">
                <a:solidFill>
                  <a:srgbClr val="000000"/>
                </a:solidFill>
                <a:latin typeface="+mj-lt"/>
                <a:ea typeface="+mj-ea"/>
                <a:cs typeface="+mj-cs"/>
                <a:sym typeface="Calibri"/>
              </a:defRPr>
            </a:pPr>
            <a:r>
              <a:rPr lang="sv-SE" dirty="0"/>
              <a:t>lägga in grafer/modeller/illustrationer som åskådliggör</a:t>
            </a:r>
            <a:r>
              <a:rPr lang="sv-SE" dirty="0">
                <a:uFill>
                  <a:solidFill>
                    <a:srgbClr val="000000"/>
                  </a:solidFill>
                </a:uFill>
              </a:rPr>
              <a:t> </a:t>
            </a:r>
          </a:p>
          <a:p>
            <a:pPr>
              <a:defRPr sz="1400">
                <a:solidFill>
                  <a:srgbClr val="000000"/>
                </a:solidFill>
                <a:uFill>
                  <a:solidFill>
                    <a:srgbClr val="000000"/>
                  </a:solidFill>
                </a:uFill>
                <a:latin typeface="+mj-lt"/>
                <a:ea typeface="+mj-ea"/>
                <a:cs typeface="+mj-cs"/>
                <a:sym typeface="Calibri"/>
              </a:defRPr>
            </a:pPr>
            <a:endParaRPr lang="sv-SE" dirty="0">
              <a:uFill>
                <a:solidFill>
                  <a:srgbClr val="000000"/>
                </a:solidFill>
              </a:uFill>
            </a:endParaRPr>
          </a:p>
          <a:p>
            <a:pPr>
              <a:defRPr sz="1400">
                <a:solidFill>
                  <a:srgbClr val="000000"/>
                </a:solidFill>
                <a:uFill>
                  <a:solidFill>
                    <a:srgbClr val="000000"/>
                  </a:solidFill>
                </a:uFill>
                <a:latin typeface="+mj-lt"/>
                <a:ea typeface="+mj-ea"/>
                <a:cs typeface="+mj-cs"/>
                <a:sym typeface="Calibri"/>
              </a:defRPr>
            </a:pPr>
            <a:r>
              <a:rPr lang="sv-SE" dirty="0"/>
              <a:t>Ersätt denna instruktionstext med din text och strukturera den  på ett lämpligt sätt, gärna med ”</a:t>
            </a:r>
            <a:r>
              <a:rPr lang="sv-SE" dirty="0" err="1"/>
              <a:t>bullets</a:t>
            </a:r>
            <a:r>
              <a:rPr lang="sv-SE" dirty="0"/>
              <a:t>” som ovan, så att den blir enkel för juryn att ta till sig.</a:t>
            </a:r>
          </a:p>
        </p:txBody>
      </p:sp>
      <p:sp>
        <p:nvSpPr>
          <p:cNvPr id="189" name="… text- och illustrationsbox 2…"/>
          <p:cNvSpPr txBox="1"/>
          <p:nvPr/>
        </p:nvSpPr>
        <p:spPr>
          <a:xfrm>
            <a:off x="6179600" y="4076296"/>
            <a:ext cx="4733874" cy="28079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tabLst>
                <a:tab pos="12700" algn="l"/>
                <a:tab pos="177800" algn="l"/>
              </a:tabLst>
              <a:defRPr sz="1400">
                <a:solidFill>
                  <a:srgbClr val="000000"/>
                </a:solidFill>
                <a:uFill>
                  <a:solidFill>
                    <a:srgbClr val="000000"/>
                  </a:solidFill>
                </a:uFill>
                <a:latin typeface="+mj-lt"/>
                <a:ea typeface="+mj-ea"/>
                <a:cs typeface="+mj-cs"/>
                <a:sym typeface="Calibri"/>
              </a:defRPr>
            </a:lvl1pPr>
          </a:lstStyle>
          <a:p>
            <a:r>
              <a:t>… text- och illustrationsbox 2…</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 text- och illustrationsbox 3…"/>
          <p:cNvSpPr txBox="1"/>
          <p:nvPr/>
        </p:nvSpPr>
        <p:spPr>
          <a:xfrm>
            <a:off x="1306443" y="1651000"/>
            <a:ext cx="4733876" cy="28079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tabLst>
                <a:tab pos="12700" algn="l"/>
                <a:tab pos="177800" algn="l"/>
              </a:tabLst>
              <a:defRPr sz="1400">
                <a:solidFill>
                  <a:srgbClr val="000000"/>
                </a:solidFill>
                <a:uFill>
                  <a:solidFill>
                    <a:srgbClr val="000000"/>
                  </a:solidFill>
                </a:uFill>
                <a:latin typeface="+mj-lt"/>
                <a:ea typeface="+mj-ea"/>
                <a:cs typeface="+mj-cs"/>
                <a:sym typeface="Calibri"/>
              </a:defRPr>
            </a:lvl1pPr>
          </a:lstStyle>
          <a:p>
            <a:r>
              <a:t>… text- och illustrationsbox 3…</a:t>
            </a:r>
          </a:p>
        </p:txBody>
      </p:sp>
      <p:sp>
        <p:nvSpPr>
          <p:cNvPr id="192" name="… text- och illustrationsbox 4.…"/>
          <p:cNvSpPr txBox="1"/>
          <p:nvPr/>
        </p:nvSpPr>
        <p:spPr>
          <a:xfrm>
            <a:off x="6179600" y="1651000"/>
            <a:ext cx="4733874" cy="96659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tabLst>
                <a:tab pos="12700" algn="l"/>
                <a:tab pos="177800" algn="l"/>
              </a:tabLst>
              <a:defRPr sz="1400">
                <a:solidFill>
                  <a:srgbClr val="000000"/>
                </a:solidFill>
                <a:uFill>
                  <a:solidFill>
                    <a:srgbClr val="000000"/>
                  </a:solidFill>
                </a:uFill>
                <a:latin typeface="+mj-lt"/>
                <a:ea typeface="+mj-ea"/>
                <a:cs typeface="+mj-cs"/>
                <a:sym typeface="Calibri"/>
              </a:defRPr>
            </a:pPr>
            <a:r>
              <a:t>… text- och illustrationsbox 4.</a:t>
            </a:r>
          </a:p>
          <a:p>
            <a:pPr>
              <a:tabLst>
                <a:tab pos="12700" algn="l"/>
                <a:tab pos="177800" algn="l"/>
              </a:tabLst>
              <a:defRPr sz="1400">
                <a:solidFill>
                  <a:srgbClr val="000000"/>
                </a:solidFill>
                <a:uFill>
                  <a:solidFill>
                    <a:srgbClr val="000000"/>
                  </a:solidFill>
                </a:uFill>
                <a:latin typeface="+mj-lt"/>
                <a:ea typeface="+mj-ea"/>
                <a:cs typeface="+mj-cs"/>
                <a:sym typeface="Calibri"/>
              </a:defRPr>
            </a:pPr>
            <a:endParaRPr/>
          </a:p>
          <a:p>
            <a:pPr>
              <a:tabLst>
                <a:tab pos="12700" algn="l"/>
                <a:tab pos="177800" algn="l"/>
              </a:tabLst>
              <a:defRPr sz="1400">
                <a:solidFill>
                  <a:srgbClr val="000000"/>
                </a:solidFill>
                <a:uFill>
                  <a:solidFill>
                    <a:srgbClr val="000000"/>
                  </a:solidFill>
                </a:uFill>
                <a:latin typeface="+mj-lt"/>
                <a:ea typeface="+mj-ea"/>
                <a:cs typeface="+mj-cs"/>
                <a:sym typeface="Calibri"/>
              </a:defRPr>
            </a:pPr>
            <a:r>
              <a:t>Kontrollera att du använder sammanlagt max 250 ord/1700 tecken.</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 name="Här, i fyra text- och illustrationsboxar, finns plats för att…"/>
          <p:cNvSpPr txBox="1"/>
          <p:nvPr/>
        </p:nvSpPr>
        <p:spPr>
          <a:xfrm>
            <a:off x="1306443" y="4210255"/>
            <a:ext cx="4733876" cy="188099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defRPr sz="1400">
                <a:solidFill>
                  <a:srgbClr val="000000"/>
                </a:solidFill>
                <a:latin typeface="+mj-lt"/>
                <a:ea typeface="+mj-ea"/>
                <a:cs typeface="+mj-cs"/>
                <a:sym typeface="Calibri"/>
              </a:defRPr>
            </a:pPr>
            <a:r>
              <a:rPr lang="sv-SE" dirty="0"/>
              <a:t>Här, i fyra text- och illustrationsboxar, finns plats för att </a:t>
            </a:r>
          </a:p>
          <a:p>
            <a:pPr marL="140367" indent="-140367">
              <a:buSzPct val="100000"/>
              <a:buChar char="-"/>
              <a:defRPr sz="1400">
                <a:solidFill>
                  <a:srgbClr val="000000"/>
                </a:solidFill>
                <a:latin typeface="+mj-lt"/>
                <a:ea typeface="+mj-ea"/>
                <a:cs typeface="+mj-cs"/>
                <a:sym typeface="Calibri"/>
              </a:defRPr>
            </a:pPr>
            <a:r>
              <a:rPr lang="sv-SE" dirty="0"/>
              <a:t>skriva om lösningen. Använd </a:t>
            </a:r>
            <a:r>
              <a:rPr lang="sv-SE" u="sng" dirty="0"/>
              <a:t>max 250 ord</a:t>
            </a:r>
            <a:r>
              <a:rPr lang="sv-SE" dirty="0"/>
              <a:t>, motsvarande 1700 tecken </a:t>
            </a:r>
            <a:r>
              <a:rPr lang="sv-SE" dirty="0" err="1"/>
              <a:t>exkl</a:t>
            </a:r>
            <a:r>
              <a:rPr lang="sv-SE" dirty="0"/>
              <a:t> blanksteg, i </a:t>
            </a:r>
            <a:r>
              <a:rPr lang="sv-SE" u="sng" dirty="0" err="1"/>
              <a:t>Calibri</a:t>
            </a:r>
            <a:r>
              <a:rPr lang="sv-SE" u="sng" dirty="0"/>
              <a:t> </a:t>
            </a:r>
            <a:r>
              <a:rPr lang="sv-SE" u="sng" dirty="0" err="1"/>
              <a:t>Regular</a:t>
            </a:r>
            <a:r>
              <a:rPr lang="sv-SE" u="sng" dirty="0"/>
              <a:t> 14 p.</a:t>
            </a:r>
            <a:r>
              <a:rPr lang="sv-SE" dirty="0"/>
              <a:t> </a:t>
            </a:r>
          </a:p>
          <a:p>
            <a:pPr marL="140367" indent="-140367">
              <a:buSzPct val="100000"/>
              <a:buChar char="-"/>
              <a:defRPr sz="1400">
                <a:solidFill>
                  <a:srgbClr val="000000"/>
                </a:solidFill>
                <a:latin typeface="+mj-lt"/>
                <a:ea typeface="+mj-ea"/>
                <a:cs typeface="+mj-cs"/>
                <a:sym typeface="Calibri"/>
              </a:defRPr>
            </a:pPr>
            <a:r>
              <a:rPr lang="sv-SE" dirty="0"/>
              <a:t>lägga in grafer/modeller/illustrationer som åskådliggör</a:t>
            </a:r>
            <a:r>
              <a:rPr lang="sv-SE" dirty="0">
                <a:uFill>
                  <a:solidFill>
                    <a:srgbClr val="000000"/>
                  </a:solidFill>
                </a:uFill>
              </a:rPr>
              <a:t> </a:t>
            </a:r>
          </a:p>
          <a:p>
            <a:pPr>
              <a:defRPr sz="1400">
                <a:solidFill>
                  <a:srgbClr val="000000"/>
                </a:solidFill>
                <a:uFill>
                  <a:solidFill>
                    <a:srgbClr val="000000"/>
                  </a:solidFill>
                </a:uFill>
                <a:latin typeface="+mj-lt"/>
                <a:ea typeface="+mj-ea"/>
                <a:cs typeface="+mj-cs"/>
                <a:sym typeface="Calibri"/>
              </a:defRPr>
            </a:pPr>
            <a:endParaRPr lang="sv-SE" dirty="0">
              <a:uFill>
                <a:solidFill>
                  <a:srgbClr val="000000"/>
                </a:solidFill>
              </a:uFill>
            </a:endParaRPr>
          </a:p>
          <a:p>
            <a:pPr>
              <a:defRPr sz="1400">
                <a:solidFill>
                  <a:srgbClr val="000000"/>
                </a:solidFill>
                <a:uFill>
                  <a:solidFill>
                    <a:srgbClr val="000000"/>
                  </a:solidFill>
                </a:uFill>
                <a:latin typeface="+mj-lt"/>
                <a:ea typeface="+mj-ea"/>
                <a:cs typeface="+mj-cs"/>
                <a:sym typeface="Calibri"/>
              </a:defRPr>
            </a:pPr>
            <a:r>
              <a:rPr lang="sv-SE" dirty="0"/>
              <a:t>Ersätt denna instruktionstext med din text och strukturera den  på ett lämpligt sätt, gärna med ”</a:t>
            </a:r>
            <a:r>
              <a:rPr lang="sv-SE" dirty="0" err="1"/>
              <a:t>bullets</a:t>
            </a:r>
            <a:r>
              <a:rPr lang="sv-SE" dirty="0"/>
              <a:t>” som ovan, så att den blir enkel för juryn att ta till sig.</a:t>
            </a:r>
          </a:p>
        </p:txBody>
      </p:sp>
      <p:sp>
        <p:nvSpPr>
          <p:cNvPr id="195" name="… text- och illustrationsbox 2…"/>
          <p:cNvSpPr txBox="1"/>
          <p:nvPr/>
        </p:nvSpPr>
        <p:spPr>
          <a:xfrm>
            <a:off x="6179600" y="4210606"/>
            <a:ext cx="4733874" cy="30777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tabLst>
                <a:tab pos="12700" algn="l"/>
                <a:tab pos="177800" algn="l"/>
              </a:tabLst>
              <a:defRPr sz="1400">
                <a:solidFill>
                  <a:srgbClr val="000000"/>
                </a:solidFill>
                <a:uFill>
                  <a:solidFill>
                    <a:srgbClr val="000000"/>
                  </a:solidFill>
                </a:uFill>
                <a:latin typeface="+mj-lt"/>
                <a:ea typeface="+mj-ea"/>
                <a:cs typeface="+mj-cs"/>
                <a:sym typeface="Calibri"/>
              </a:defRPr>
            </a:lvl1pPr>
          </a:lstStyle>
          <a:p>
            <a:r>
              <a:rPr lang="sv-SE"/>
              <a:t>… text- och illustrationsbox 2…</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 name="… text- och illustrationsbox 3…"/>
          <p:cNvSpPr txBox="1"/>
          <p:nvPr/>
        </p:nvSpPr>
        <p:spPr>
          <a:xfrm>
            <a:off x="1306443" y="1651000"/>
            <a:ext cx="4733876" cy="28079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tabLst>
                <a:tab pos="12700" algn="l"/>
                <a:tab pos="177800" algn="l"/>
              </a:tabLst>
              <a:defRPr sz="1400">
                <a:solidFill>
                  <a:srgbClr val="000000"/>
                </a:solidFill>
                <a:uFill>
                  <a:solidFill>
                    <a:srgbClr val="000000"/>
                  </a:solidFill>
                </a:uFill>
                <a:latin typeface="+mj-lt"/>
                <a:ea typeface="+mj-ea"/>
                <a:cs typeface="+mj-cs"/>
                <a:sym typeface="Calibri"/>
              </a:defRPr>
            </a:lvl1pPr>
          </a:lstStyle>
          <a:p>
            <a:r>
              <a:t>… text- och illustrationsbox 3…</a:t>
            </a:r>
          </a:p>
        </p:txBody>
      </p:sp>
      <p:sp>
        <p:nvSpPr>
          <p:cNvPr id="198" name="… text- och illustrationsbox 4.…"/>
          <p:cNvSpPr txBox="1"/>
          <p:nvPr/>
        </p:nvSpPr>
        <p:spPr>
          <a:xfrm>
            <a:off x="6179600" y="1651000"/>
            <a:ext cx="4733874" cy="96659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tabLst>
                <a:tab pos="12700" algn="l"/>
                <a:tab pos="177800" algn="l"/>
              </a:tabLst>
              <a:defRPr sz="1400">
                <a:solidFill>
                  <a:srgbClr val="000000"/>
                </a:solidFill>
                <a:uFill>
                  <a:solidFill>
                    <a:srgbClr val="000000"/>
                  </a:solidFill>
                </a:uFill>
                <a:latin typeface="+mj-lt"/>
                <a:ea typeface="+mj-ea"/>
                <a:cs typeface="+mj-cs"/>
                <a:sym typeface="Calibri"/>
              </a:defRPr>
            </a:pPr>
            <a:r>
              <a:t>… text- och illustrationsbox 4.</a:t>
            </a:r>
          </a:p>
          <a:p>
            <a:pPr>
              <a:tabLst>
                <a:tab pos="12700" algn="l"/>
                <a:tab pos="177800" algn="l"/>
              </a:tabLst>
              <a:defRPr sz="1400">
                <a:solidFill>
                  <a:srgbClr val="000000"/>
                </a:solidFill>
                <a:uFill>
                  <a:solidFill>
                    <a:srgbClr val="000000"/>
                  </a:solidFill>
                </a:uFill>
                <a:latin typeface="+mj-lt"/>
                <a:ea typeface="+mj-ea"/>
                <a:cs typeface="+mj-cs"/>
                <a:sym typeface="Calibri"/>
              </a:defRPr>
            </a:pPr>
            <a:endParaRPr/>
          </a:p>
          <a:p>
            <a:pPr>
              <a:tabLst>
                <a:tab pos="12700" algn="l"/>
                <a:tab pos="177800" algn="l"/>
              </a:tabLst>
              <a:defRPr sz="1400">
                <a:solidFill>
                  <a:srgbClr val="000000"/>
                </a:solidFill>
                <a:uFill>
                  <a:solidFill>
                    <a:srgbClr val="000000"/>
                  </a:solidFill>
                </a:uFill>
                <a:latin typeface="+mj-lt"/>
                <a:ea typeface="+mj-ea"/>
                <a:cs typeface="+mj-cs"/>
                <a:sym typeface="Calibri"/>
              </a:defRPr>
            </a:pPr>
            <a:r>
              <a:t>Kontrollera att du använder sammanlagt max 250 ord/1700 tecken.</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2" name="Lägg in utvalda bilder av lösningen här.…"/>
          <p:cNvGrpSpPr/>
          <p:nvPr/>
        </p:nvGrpSpPr>
        <p:grpSpPr>
          <a:xfrm>
            <a:off x="1383671" y="1651000"/>
            <a:ext cx="10127581" cy="4506194"/>
            <a:chOff x="0" y="0"/>
            <a:chExt cx="10127579" cy="4506193"/>
          </a:xfrm>
        </p:grpSpPr>
        <p:sp>
          <p:nvSpPr>
            <p:cNvPr id="200" name="Rektangel"/>
            <p:cNvSpPr/>
            <p:nvPr/>
          </p:nvSpPr>
          <p:spPr>
            <a:xfrm>
              <a:off x="-1" y="0"/>
              <a:ext cx="10127581" cy="4506194"/>
            </a:xfrm>
            <a:prstGeom prst="rect">
              <a:avLst/>
            </a:prstGeom>
            <a:noFill/>
            <a:ln w="38100" cap="flat">
              <a:solidFill>
                <a:srgbClr val="000000"/>
              </a:solidFill>
              <a:prstDash val="solid"/>
              <a:miter lim="800000"/>
            </a:ln>
            <a:effectLst/>
          </p:spPr>
          <p:txBody>
            <a:bodyPr wrap="square" lIns="45718" tIns="45718" rIns="45718" bIns="45718" numCol="1" anchor="ctr">
              <a:noAutofit/>
            </a:bodyPr>
            <a:lstStyle/>
            <a:p>
              <a:pPr algn="ctr">
                <a:spcBef>
                  <a:spcPts val="1000"/>
                </a:spcBef>
                <a:defRPr sz="1200">
                  <a:solidFill>
                    <a:srgbClr val="000000"/>
                  </a:solidFill>
                  <a:latin typeface="+mj-lt"/>
                  <a:ea typeface="+mj-ea"/>
                  <a:cs typeface="+mj-cs"/>
                  <a:sym typeface="Calibri"/>
                </a:defRPr>
              </a:pPr>
              <a:endParaRPr/>
            </a:p>
          </p:txBody>
        </p:sp>
        <p:sp>
          <p:nvSpPr>
            <p:cNvPr id="201" name="Lägg in utvalda bilder av lösningen här.…"/>
            <p:cNvSpPr txBox="1"/>
            <p:nvPr/>
          </p:nvSpPr>
          <p:spPr>
            <a:xfrm>
              <a:off x="19049" y="1970195"/>
              <a:ext cx="10089481" cy="56580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numCol="1" anchor="ctr">
              <a:spAutoFit/>
            </a:bodyPr>
            <a:lstStyle/>
            <a:p>
              <a:pPr algn="ctr">
                <a:spcBef>
                  <a:spcPts val="1000"/>
                </a:spcBef>
                <a:defRPr sz="1200">
                  <a:solidFill>
                    <a:srgbClr val="000000"/>
                  </a:solidFill>
                  <a:latin typeface="+mj-lt"/>
                  <a:ea typeface="+mj-ea"/>
                  <a:cs typeface="+mj-cs"/>
                  <a:sym typeface="Calibri"/>
                </a:defRPr>
              </a:pPr>
              <a:r>
                <a:t>Lägg in utvalda bilder av lösningen här. </a:t>
              </a:r>
            </a:p>
            <a:p>
              <a:pPr algn="ctr">
                <a:spcBef>
                  <a:spcPts val="1000"/>
                </a:spcBef>
                <a:defRPr sz="1200">
                  <a:solidFill>
                    <a:srgbClr val="000000"/>
                  </a:solidFill>
                  <a:latin typeface="+mj-lt"/>
                  <a:ea typeface="+mj-ea"/>
                  <a:cs typeface="+mj-cs"/>
                  <a:sym typeface="Calibri"/>
                </a:defRPr>
              </a:pPr>
              <a:r>
                <a:t>För rörliga enheter; lägg in en bild och länka den till den rörliga enheten.</a:t>
              </a:r>
            </a:p>
          </p:txBody>
        </p:sp>
      </p:gr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6" name="Lägg in utvalda bilder av lösningen här.…"/>
          <p:cNvGrpSpPr/>
          <p:nvPr/>
        </p:nvGrpSpPr>
        <p:grpSpPr>
          <a:xfrm>
            <a:off x="1383671" y="1651000"/>
            <a:ext cx="10127581" cy="4506194"/>
            <a:chOff x="0" y="0"/>
            <a:chExt cx="10127579" cy="4506193"/>
          </a:xfrm>
        </p:grpSpPr>
        <p:sp>
          <p:nvSpPr>
            <p:cNvPr id="204" name="Rektangel"/>
            <p:cNvSpPr/>
            <p:nvPr/>
          </p:nvSpPr>
          <p:spPr>
            <a:xfrm>
              <a:off x="-1" y="0"/>
              <a:ext cx="10127581" cy="4506194"/>
            </a:xfrm>
            <a:prstGeom prst="rect">
              <a:avLst/>
            </a:prstGeom>
            <a:noFill/>
            <a:ln w="38100" cap="flat">
              <a:solidFill>
                <a:srgbClr val="000000"/>
              </a:solidFill>
              <a:prstDash val="solid"/>
              <a:miter lim="800000"/>
            </a:ln>
            <a:effectLst/>
          </p:spPr>
          <p:txBody>
            <a:bodyPr wrap="square" lIns="45718" tIns="45718" rIns="45718" bIns="45718" numCol="1" anchor="ctr">
              <a:noAutofit/>
            </a:bodyPr>
            <a:lstStyle/>
            <a:p>
              <a:pPr algn="ctr">
                <a:spcBef>
                  <a:spcPts val="1000"/>
                </a:spcBef>
                <a:defRPr sz="1200">
                  <a:solidFill>
                    <a:srgbClr val="000000"/>
                  </a:solidFill>
                  <a:latin typeface="+mj-lt"/>
                  <a:ea typeface="+mj-ea"/>
                  <a:cs typeface="+mj-cs"/>
                  <a:sym typeface="Calibri"/>
                </a:defRPr>
              </a:pPr>
              <a:endParaRPr/>
            </a:p>
          </p:txBody>
        </p:sp>
        <p:sp>
          <p:nvSpPr>
            <p:cNvPr id="205" name="Lägg in utvalda bilder av lösningen här.…"/>
            <p:cNvSpPr txBox="1"/>
            <p:nvPr/>
          </p:nvSpPr>
          <p:spPr>
            <a:xfrm>
              <a:off x="19049" y="1970195"/>
              <a:ext cx="10089481" cy="56580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numCol="1" anchor="ctr">
              <a:spAutoFit/>
            </a:bodyPr>
            <a:lstStyle/>
            <a:p>
              <a:pPr algn="ctr">
                <a:spcBef>
                  <a:spcPts val="1000"/>
                </a:spcBef>
                <a:defRPr sz="1200">
                  <a:solidFill>
                    <a:srgbClr val="000000"/>
                  </a:solidFill>
                  <a:latin typeface="+mj-lt"/>
                  <a:ea typeface="+mj-ea"/>
                  <a:cs typeface="+mj-cs"/>
                  <a:sym typeface="Calibri"/>
                </a:defRPr>
              </a:pPr>
              <a:r>
                <a:t>Lägg in utvalda bilder av lösningen här. </a:t>
              </a:r>
            </a:p>
            <a:p>
              <a:pPr algn="ctr">
                <a:spcBef>
                  <a:spcPts val="1000"/>
                </a:spcBef>
                <a:defRPr sz="1200">
                  <a:solidFill>
                    <a:srgbClr val="000000"/>
                  </a:solidFill>
                  <a:latin typeface="+mj-lt"/>
                  <a:ea typeface="+mj-ea"/>
                  <a:cs typeface="+mj-cs"/>
                  <a:sym typeface="Calibri"/>
                </a:defRPr>
              </a:pPr>
              <a:r>
                <a:t>För rörliga enheter; lägg in en bild och länka den till den rörliga enheten.</a:t>
              </a:r>
            </a:p>
          </p:txBody>
        </p:sp>
      </p:grpSp>
    </p:spTree>
  </p:cSld>
  <p:clrMapOvr>
    <a:masterClrMapping/>
  </p:clrMapOvr>
  <p:transition spd="med"/>
</p:sld>
</file>

<file path=ppt/theme/theme1.xml><?xml version="1.0" encoding="utf-8"?>
<a:theme xmlns:a="http://schemas.openxmlformats.org/drawingml/2006/main" name="Office Theme">
  <a:themeElements>
    <a:clrScheme name="Office Theme">
      <a:dk1>
        <a:srgbClr val="50514F"/>
      </a:dk1>
      <a:lt1>
        <a:srgbClr val="FFFFFF"/>
      </a:lt1>
      <a:dk2>
        <a:srgbClr val="A7A7A7"/>
      </a:dk2>
      <a:lt2>
        <a:srgbClr val="535353"/>
      </a:lt2>
      <a:accent1>
        <a:srgbClr val="7E3B53"/>
      </a:accent1>
      <a:accent2>
        <a:srgbClr val="914460"/>
      </a:accent2>
      <a:accent3>
        <a:srgbClr val="B75675"/>
      </a:accent3>
      <a:accent4>
        <a:srgbClr val="CC748C"/>
      </a:accent4>
      <a:accent5>
        <a:srgbClr val="E782A3"/>
      </a:accent5>
      <a:accent6>
        <a:srgbClr val="F3A9BE"/>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90928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0514F"/>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0514F"/>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Theme">
      <a:dk1>
        <a:srgbClr val="50514F"/>
      </a:dk1>
      <a:lt1>
        <a:srgbClr val="2A0251"/>
      </a:lt1>
      <a:dk2>
        <a:srgbClr val="A7A7A7"/>
      </a:dk2>
      <a:lt2>
        <a:srgbClr val="535353"/>
      </a:lt2>
      <a:accent1>
        <a:srgbClr val="7E3B53"/>
      </a:accent1>
      <a:accent2>
        <a:srgbClr val="914460"/>
      </a:accent2>
      <a:accent3>
        <a:srgbClr val="B75675"/>
      </a:accent3>
      <a:accent4>
        <a:srgbClr val="CC748C"/>
      </a:accent4>
      <a:accent5>
        <a:srgbClr val="E782A3"/>
      </a:accent5>
      <a:accent6>
        <a:srgbClr val="F3A9BE"/>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90928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0514F"/>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0514F"/>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373</TotalTime>
  <Words>612</Words>
  <Application>Microsoft Macintosh PowerPoint</Application>
  <PresentationFormat>Widescreen</PresentationFormat>
  <Paragraphs>61</Paragraphs>
  <Slides>14</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14</vt:i4>
      </vt:variant>
    </vt:vector>
  </HeadingPairs>
  <TitlesOfParts>
    <vt:vector size="21" baseType="lpstr">
      <vt:lpstr>Aptos</vt:lpstr>
      <vt:lpstr>Aptos Display</vt:lpstr>
      <vt:lpstr>Arial</vt:lpstr>
      <vt:lpstr>Calibri</vt:lpstr>
      <vt:lpstr>Calibri Light</vt:lpstr>
      <vt:lpstr>Office Theme</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cp:lastModifiedBy>Annika Frobell</cp:lastModifiedBy>
  <cp:revision>21</cp:revision>
  <cp:lastPrinted>2025-01-15T14:25:13Z</cp:lastPrinted>
  <dcterms:modified xsi:type="dcterms:W3CDTF">2025-01-19T15:30:03Z</dcterms:modified>
</cp:coreProperties>
</file>